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  <p:sldMasterId id="2147483682" r:id="rId2"/>
    <p:sldMasterId id="2147483695" r:id="rId3"/>
  </p:sldMasterIdLst>
  <p:notesMasterIdLst>
    <p:notesMasterId r:id="rId58"/>
  </p:notesMasterIdLst>
  <p:sldIdLst>
    <p:sldId id="256" r:id="rId4"/>
    <p:sldId id="257" r:id="rId5"/>
    <p:sldId id="316" r:id="rId6"/>
    <p:sldId id="259" r:id="rId7"/>
    <p:sldId id="260" r:id="rId8"/>
    <p:sldId id="261" r:id="rId9"/>
    <p:sldId id="262" r:id="rId10"/>
    <p:sldId id="294" r:id="rId11"/>
    <p:sldId id="264" r:id="rId12"/>
    <p:sldId id="265" r:id="rId13"/>
    <p:sldId id="292" r:id="rId14"/>
    <p:sldId id="287" r:id="rId15"/>
    <p:sldId id="267" r:id="rId16"/>
    <p:sldId id="268" r:id="rId17"/>
    <p:sldId id="269" r:id="rId18"/>
    <p:sldId id="288" r:id="rId19"/>
    <p:sldId id="270" r:id="rId20"/>
    <p:sldId id="271" r:id="rId21"/>
    <p:sldId id="272" r:id="rId22"/>
    <p:sldId id="285" r:id="rId23"/>
    <p:sldId id="281" r:id="rId24"/>
    <p:sldId id="273" r:id="rId25"/>
    <p:sldId id="274" r:id="rId26"/>
    <p:sldId id="275" r:id="rId27"/>
    <p:sldId id="279" r:id="rId28"/>
    <p:sldId id="293" r:id="rId29"/>
    <p:sldId id="277" r:id="rId30"/>
    <p:sldId id="278" r:id="rId31"/>
    <p:sldId id="282" r:id="rId32"/>
    <p:sldId id="289" r:id="rId33"/>
    <p:sldId id="290" r:id="rId34"/>
    <p:sldId id="291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14" r:id="rId55"/>
    <p:sldId id="315" r:id="rId56"/>
    <p:sldId id="280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53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37592-D4C4-49CD-BC45-39FE1A4B7C80}" type="datetimeFigureOut">
              <a:rPr lang="en-US" smtClean="0"/>
              <a:t>9/19/2020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BF5BA-FD1E-479E-B3D4-92A179AD7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189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BF5BA-FD1E-479E-B3D4-92A179AD7B9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417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/>
              <a:t>фотодинамска терапија, која комбинује светлосно зрачење и локалну апликацију лека.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BF5BA-FD1E-479E-B3D4-92A179AD7B9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174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BF5BA-FD1E-479E-B3D4-92A179AD7B9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84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BF5BA-FD1E-479E-B3D4-92A179AD7B9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401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BF5BA-FD1E-479E-B3D4-92A179AD7B9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7370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1A12EC-7F72-4B44-B626-4E074FA06DF0}" type="slidenum">
              <a:rPr lang="en-US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08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sr-Cyrl-RS" dirty="0" smtClean="0"/>
              <a:t>Валидност доказа зависи</a:t>
            </a:r>
            <a:r>
              <a:rPr lang="sr-Cyrl-RS" baseline="0" dirty="0" smtClean="0"/>
              <a:t> од дизајна студије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/>
              <a:t>1954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BF5BA-FD1E-479E-B3D4-92A179AD7B9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9794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BF5BA-FD1E-479E-B3D4-92A179AD7B9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366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776B7-1694-4631-AC6C-620B2542E6D0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Darko\Desktop\ppt\o-TECHNOLOGY-HEALTH-facebook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7620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  <a:extLst/>
        </p:spPr>
      </p:pic>
    </p:spTree>
    <p:extLst>
      <p:ext uri="{BB962C8B-B14F-4D97-AF65-F5344CB8AC3E}">
        <p14:creationId xmlns:p14="http://schemas.microsoft.com/office/powerpoint/2010/main" val="2597279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C85B02-42E2-41C9-943A-3E12509A326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332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F31F6-CB72-4B0C-8596-3E3048F5D6C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088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42DB9-57FC-4DF0-8F56-43F4208BBE2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72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55D16-5E48-406F-B51D-5FF054EEC40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377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6F8C163-539C-4E97-92CD-966D46F966A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25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AA6D302-3220-4AD6-A380-5792BE21A174}" type="datetimeFigureOut">
              <a:rPr lang="en-US" smtClean="0"/>
              <a:pPr/>
              <a:t>9/19/2020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8F0FD7-BD08-4112-96E6-7CC2EE82AC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30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A6D302-3220-4AD6-A380-5792BE21A174}" type="datetimeFigureOut">
              <a:rPr lang="en-US" smtClean="0">
                <a:solidFill>
                  <a:prstClr val="black"/>
                </a:solidFill>
              </a:rPr>
              <a:pPr/>
              <a:t>9/19/2020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F0FD7-BD08-4112-96E6-7CC2EE82AC2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13005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A6D302-3220-4AD6-A380-5792BE21A174}" type="datetimeFigureOut">
              <a:rPr lang="en-US" smtClean="0">
                <a:solidFill>
                  <a:prstClr val="white"/>
                </a:solidFill>
              </a:rPr>
              <a:pPr/>
              <a:t>9/19/2020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F0FD7-BD08-4112-96E6-7CC2EE82AC2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1007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A6D302-3220-4AD6-A380-5792BE21A174}" type="datetimeFigureOut">
              <a:rPr lang="en-US" smtClean="0">
                <a:solidFill>
                  <a:prstClr val="white"/>
                </a:solidFill>
              </a:rPr>
              <a:pPr/>
              <a:t>9/19/2020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F0FD7-BD08-4112-96E6-7CC2EE82AC2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967153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A6D302-3220-4AD6-A380-5792BE21A174}" type="datetimeFigureOut">
              <a:rPr lang="en-US" smtClean="0">
                <a:solidFill>
                  <a:prstClr val="black"/>
                </a:solidFill>
              </a:rPr>
              <a:pPr/>
              <a:t>9/19/2020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F0FD7-BD08-4112-96E6-7CC2EE82AC2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099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" descr="C:\Documents and Settings\Darko\Desktop\ppt\16024414-abstract-shiny-molecule-illustration-logo-Stock-Vector-dna-logo-technology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599" y="-228599"/>
            <a:ext cx="1752599" cy="186465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A6D302-3220-4AD6-A380-5792BE21A174}" type="datetimeFigureOut">
              <a:rPr lang="en-US" smtClean="0">
                <a:solidFill>
                  <a:prstClr val="white"/>
                </a:solidFill>
              </a:rPr>
              <a:pPr/>
              <a:t>9/19/2020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F0FD7-BD08-4112-96E6-7CC2EE82AC2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606932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A6D302-3220-4AD6-A380-5792BE21A174}" type="datetimeFigureOut">
              <a:rPr lang="en-US" smtClean="0">
                <a:solidFill>
                  <a:prstClr val="black"/>
                </a:solidFill>
              </a:rPr>
              <a:pPr/>
              <a:t>9/19/2020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F0FD7-BD08-4112-96E6-7CC2EE82AC2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7600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AA6D302-3220-4AD6-A380-5792BE21A174}" type="datetimeFigureOut">
              <a:rPr lang="en-US" smtClean="0">
                <a:solidFill>
                  <a:prstClr val="black"/>
                </a:solidFill>
              </a:rPr>
              <a:pPr/>
              <a:t>9/19/2020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F0FD7-BD08-4112-96E6-7CC2EE82AC2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898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AA6D302-3220-4AD6-A380-5792BE21A174}" type="datetimeFigureOut">
              <a:rPr lang="en-US" smtClean="0">
                <a:solidFill>
                  <a:prstClr val="white"/>
                </a:solidFill>
              </a:rPr>
              <a:pPr/>
              <a:t>9/19/2020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8F0FD7-BD08-4112-96E6-7CC2EE82AC2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8335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A6D302-3220-4AD6-A380-5792BE21A174}" type="datetimeFigureOut">
              <a:rPr lang="en-US" smtClean="0">
                <a:solidFill>
                  <a:prstClr val="black"/>
                </a:solidFill>
              </a:rPr>
              <a:pPr/>
              <a:t>9/19/2020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F0FD7-BD08-4112-96E6-7CC2EE82AC2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148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A6D302-3220-4AD6-A380-5792BE21A174}" type="datetimeFigureOut">
              <a:rPr lang="en-US" smtClean="0">
                <a:solidFill>
                  <a:prstClr val="black"/>
                </a:solidFill>
              </a:rPr>
              <a:pPr/>
              <a:t>9/19/2020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8F0FD7-BD08-4112-96E6-7CC2EE82AC2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230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AFFE6-CF85-4DFA-8C1E-8E75774EF31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84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4AEA1-42C6-4D5A-A659-3D0410346A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06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42971-691E-4D84-90F2-685FDB9DBF9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384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F1D153-0B50-400D-B9EB-C5D2A5529C8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755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66D9C-9B7D-48C8-B2F8-BC8EB4BD0D9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71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0859F-3831-493A-ADD2-8D256526A8E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636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82A2B-6634-43E5-8596-136750323EE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71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76" r:id="rId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E59FF55-3DD0-41AE-9D8C-000E6E8D46D2}" type="slidenum">
              <a:rPr lang="en-US" smtClean="0">
                <a:solidFill>
                  <a:srgbClr val="000000"/>
                </a:solidFill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000000"/>
              </a:solidFill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14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AA6D302-3220-4AD6-A380-5792BE21A174}" type="datetimeFigureOut">
              <a:rPr lang="en-US" smtClean="0">
                <a:solidFill>
                  <a:prstClr val="black"/>
                </a:solidFill>
              </a:rPr>
              <a:pPr/>
              <a:t>9/19/2020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D8F0FD7-BD08-4112-96E6-7CC2EE82AC2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466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486400" y="6068291"/>
            <a:ext cx="3009900" cy="400110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Доц. др Светлана Радевић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1676400" y="914399"/>
            <a:ext cx="5638800" cy="670560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752600" y="83820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Здравствене технологије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04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89"/>
    </mc:Choice>
    <mc:Fallback xmlns="">
      <p:transition spd="slow" advTm="2128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447800"/>
            <a:ext cx="70866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BA" sz="22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тадијуми примене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технологија нису увек линеарни нити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коначни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Талидомид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је уведен у употребу као седатив касних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педесетих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година прошлог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века. После доказаног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тератогеног ефекта (доводио је до озбиљних малформација плода), 1961. године повучен је са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тржишта. У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данашње време клинички интерес за талидомид све више расте, и он је сада уведен као имуномодулаторно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средство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које се првенствено користи у лечењу мултиплог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мијелома.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44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223"/>
    </mc:Choice>
    <mc:Fallback xmlns="">
      <p:transition spd="slow" advTm="58223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0859" y="1106269"/>
            <a:ext cx="662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Глобални контекст и здравствене технологије</a:t>
            </a:r>
            <a:endParaRPr lang="en-US" sz="22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9352" y="1981200"/>
            <a:ext cx="72390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v"/>
            </a:pPr>
            <a:r>
              <a:rPr lang="sr-Cyrl-RS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Системи здравствене заштите суочавају се с непрекидним порастом трошкова</a:t>
            </a:r>
            <a:r>
              <a:rPr lang="en-US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Clr>
                <a:srgbClr val="A04DA3">
                  <a:lumMod val="40000"/>
                  <a:lumOff val="60000"/>
                </a:srgbClr>
              </a:buClr>
            </a:pPr>
            <a:endParaRPr lang="sr-Cyrl-RS" sz="22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r>
              <a:rPr lang="sr-Cyrl-RS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старење становништва</a:t>
            </a: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r>
              <a:rPr lang="sr-Cyrl-RS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већа учесталост хроничних масовних незаразних болести и неспособности</a:t>
            </a: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r>
              <a:rPr lang="sr-Cyrl-RS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Нове, све сложеније и скупље здравствене технологије</a:t>
            </a: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r>
              <a:rPr lang="sr-Cyrl-RS" sz="2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RS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ећа очекивања корисника система здравствене заштите (могућност избора више понуђених технологија).</a:t>
            </a: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endParaRPr lang="sr-Cyrl-RS" sz="22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endParaRPr lang="sr-Cyrl-RS" sz="22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Ø"/>
            </a:pPr>
            <a:r>
              <a:rPr lang="sr-Cyrl-RS" sz="2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Преиспитивање процеса у коме се здравствене технологије развијају, усвајају, користе и евалуирају!</a:t>
            </a:r>
            <a:endParaRPr lang="sr-Cyrl-RS" sz="22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371600" y="1106269"/>
            <a:ext cx="6324600" cy="430887"/>
          </a:xfrm>
          <a:prstGeom prst="round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752600" y="1043225"/>
            <a:ext cx="5943600" cy="493931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88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407"/>
    </mc:Choice>
    <mc:Fallback xmlns="">
      <p:transition spd="slow" advTm="10240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1067730"/>
            <a:ext cx="662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b="1" smtClean="0">
                <a:latin typeface="Times New Roman" pitchFamily="18" charset="0"/>
                <a:cs typeface="Times New Roman" pitchFamily="18" charset="0"/>
              </a:rPr>
              <a:t>Животни циклус здравствених технологија</a:t>
            </a:r>
            <a:endParaRPr lang="en-US" sz="2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228600" y="5562600"/>
            <a:ext cx="1714500" cy="8382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400" smtClean="0">
                <a:latin typeface="Times New Roman" pitchFamily="18" charset="0"/>
                <a:cs typeface="Times New Roman" pitchFamily="18" charset="0"/>
              </a:rPr>
              <a:t>Откриће </a:t>
            </a:r>
            <a:r>
              <a:rPr lang="sr-Cyrl-RS" sz="1600" smtClean="0">
                <a:latin typeface="Times New Roman" pitchFamily="18" charset="0"/>
                <a:cs typeface="Times New Roman" pitchFamily="18" charset="0"/>
              </a:rPr>
              <a:t>иновације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200400"/>
            <a:ext cx="209853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655" y="2385682"/>
            <a:ext cx="1926471" cy="909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1" y="1828800"/>
            <a:ext cx="208638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490" y="3264879"/>
            <a:ext cx="2049889" cy="973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 rot="18950377">
            <a:off x="774550" y="5240097"/>
            <a:ext cx="381000" cy="186752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463" y="3871267"/>
            <a:ext cx="439737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51987">
            <a:off x="3368773" y="2733472"/>
            <a:ext cx="444500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2909">
            <a:off x="5610642" y="2102313"/>
            <a:ext cx="579437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03438">
            <a:off x="5549523" y="3082691"/>
            <a:ext cx="701675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1143000" y="4516502"/>
            <a:ext cx="1752600" cy="851151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smtClean="0">
                <a:latin typeface="Times New Roman" pitchFamily="18" charset="0"/>
                <a:cs typeface="Times New Roman" pitchFamily="18" charset="0"/>
              </a:rPr>
              <a:t>Развој технологије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63767" y="3295060"/>
            <a:ext cx="129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400" smtClean="0">
                <a:latin typeface="Times New Roman" pitchFamily="18" charset="0"/>
                <a:cs typeface="Times New Roman" pitchFamily="18" charset="0"/>
              </a:rPr>
              <a:t>Промоција и дифузија технологије</a:t>
            </a:r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49763" y="2557790"/>
            <a:ext cx="14025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400" smtClean="0">
                <a:latin typeface="Times New Roman" pitchFamily="18" charset="0"/>
                <a:cs typeface="Times New Roman" pitchFamily="18" charset="0"/>
              </a:rPr>
              <a:t>Увођење</a:t>
            </a:r>
          </a:p>
          <a:p>
            <a:pPr algn="ctr"/>
            <a:r>
              <a:rPr lang="sr-Cyrl-RS" sz="1600" smtClean="0">
                <a:latin typeface="Times New Roman" pitchFamily="18" charset="0"/>
                <a:cs typeface="Times New Roman" pitchFamily="18" charset="0"/>
              </a:rPr>
              <a:t>технологије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5849" y="2024245"/>
            <a:ext cx="16187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600" smtClean="0">
                <a:latin typeface="Times New Roman" pitchFamily="18" charset="0"/>
                <a:cs typeface="Times New Roman" pitchFamily="18" charset="0"/>
              </a:rPr>
              <a:t>Повећање коришћења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25285" y="4254892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sr-Cyrl-RS" sz="140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sr-Cyrl-R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61841" y="3522401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600" smtClean="0">
                <a:latin typeface="Times New Roman" pitchFamily="18" charset="0"/>
                <a:cs typeface="Times New Roman" pitchFamily="18" charset="0"/>
              </a:rPr>
              <a:t>Застаревање</a:t>
            </a:r>
            <a:endParaRPr lang="en-US" sz="16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66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590"/>
    </mc:Choice>
    <mc:Fallback xmlns="">
      <p:transition spd="slow" advTm="7259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0859" y="1106269"/>
            <a:ext cx="662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b="1" smtClean="0">
                <a:latin typeface="Times New Roman" pitchFamily="18" charset="0"/>
                <a:cs typeface="Times New Roman" pitchFamily="18" charset="0"/>
              </a:rPr>
              <a:t>Животни циклус здравствених технологија</a:t>
            </a:r>
            <a:endParaRPr lang="en-US" sz="2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9352" y="1981200"/>
            <a:ext cx="7239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sr-Cyrl-RS" sz="2200">
                <a:latin typeface="Times New Roman" pitchFamily="18" charset="0"/>
                <a:cs typeface="Times New Roman" pitchFamily="18" charset="0"/>
              </a:rPr>
              <a:t>Развој нових </a:t>
            </a: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технологија 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укључује више </a:t>
            </a: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фаза до 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коначног увођења у здравствени </a:t>
            </a: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Clr>
                <a:schemeClr val="accent3">
                  <a:lumMod val="40000"/>
                  <a:lumOff val="60000"/>
                </a:schemeClr>
              </a:buClr>
            </a:pPr>
            <a:endParaRPr lang="sr-Cyrl-RS" sz="22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базична 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открића</a:t>
            </a: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sr-Cyrl-RS" sz="22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претклиничка тестирања</a:t>
            </a:r>
            <a:endParaRPr lang="sr-Cyrl-RS" sz="220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accent3">
                  <a:lumMod val="40000"/>
                  <a:lumOff val="60000"/>
                </a:schemeClr>
              </a:buClr>
            </a:pP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in vitro - </a:t>
            </a: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лабораторијска тестирања</a:t>
            </a:r>
            <a:endParaRPr lang="en-US" sz="220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accent3">
                  <a:lumMod val="40000"/>
                  <a:lumOff val="60000"/>
                </a:schemeClr>
              </a:buClr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    - in vivo - </a:t>
            </a: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тестирање 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на животињама</a:t>
            </a:r>
          </a:p>
          <a:p>
            <a:pPr algn="just"/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silica</a:t>
            </a: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- симулација природних процеса </a:t>
            </a: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помоћу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компјутерских 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софтвера за </a:t>
            </a: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моделовање</a:t>
            </a:r>
            <a:endParaRPr lang="sr-Cyrl-RS" sz="22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тестирање 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нове технологије путем </a:t>
            </a: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клиничких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истраживања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процес </a:t>
            </a:r>
            <a:r>
              <a:rPr lang="sr-Cyrl-RS" sz="2200">
                <a:latin typeface="Times New Roman" pitchFamily="18" charset="0"/>
                <a:cs typeface="Times New Roman" pitchFamily="18" charset="0"/>
              </a:rPr>
              <a:t>лиценцирања нових технологија.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371600" y="1106269"/>
            <a:ext cx="6324600" cy="430887"/>
          </a:xfrm>
          <a:prstGeom prst="round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752600" y="1043225"/>
            <a:ext cx="5943600" cy="493931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24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345"/>
    </mc:Choice>
    <mc:Fallback xmlns="">
      <p:transition spd="slow" advTm="95345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187843"/>
            <a:ext cx="548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b="1">
                <a:latin typeface="Times New Roman" pitchFamily="18" charset="0"/>
                <a:cs typeface="Times New Roman" pitchFamily="18" charset="0"/>
              </a:rPr>
              <a:t>Процена здравствене технологије </a:t>
            </a:r>
            <a:endParaRPr lang="en-US" sz="2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933" y="2514600"/>
            <a:ext cx="560786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Процена здравствене технологије  (</a:t>
            </a:r>
            <a:r>
              <a:rPr lang="sr-Latn-RS" sz="2200" smtClean="0">
                <a:latin typeface="Times New Roman" pitchFamily="18" charset="0"/>
                <a:cs typeface="Times New Roman" pitchFamily="18" charset="0"/>
              </a:rPr>
              <a:t>HTA) </a:t>
            </a: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односи се на систематску, мултидисциплинарну евалуацију медицинских, социјалних, етичких, економских и правних последица развоја, ширења и коришћења здравствених технологија.</a:t>
            </a:r>
            <a:endParaRPr lang="en-US" sz="2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133600" y="1187843"/>
            <a:ext cx="4800600" cy="488557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360" y="2514600"/>
            <a:ext cx="3368040" cy="1943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9069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807"/>
    </mc:Choice>
    <mc:Fallback xmlns="">
      <p:transition spd="slow" advTm="50807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3865" y="1676400"/>
            <a:ext cx="76200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Проценом здравствених технологија могу се бавити различите институције, најчешће су то владине агенције при министарствима и агенције при универзитетима, али могу бити и самосталне  непрофитне исттраживачке институције.</a:t>
            </a:r>
          </a:p>
          <a:p>
            <a:pPr algn="just"/>
            <a:endParaRPr lang="sr-Cyrl-RS" sz="22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 smtClean="0">
                <a:latin typeface="Times New Roman" pitchFamily="18" charset="0"/>
                <a:cs typeface="Times New Roman" pitchFamily="18" charset="0"/>
              </a:rPr>
              <a:t>Одлуке о избору здравствених технологија доносе се на различитим нивоима здравствене политике. Неке одлуке доносе се на националном нивоу, као у случају када се законима и прописима регулише куповина одређене медицинске опреме или пружање неких здравствених услуга. Извесне одлуке доносе се непосредно у клиничкој пракси, на оперативном нивоу.</a:t>
            </a:r>
            <a:endParaRPr lang="en-US" sz="22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75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339"/>
    </mc:Choice>
    <mc:Fallback xmlns="">
      <p:transition spd="slow" advTm="80339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094368"/>
            <a:ext cx="5791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sr-Cyrl-RS" sz="200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Многе организације широм света баве се проценом здравствених технологија. Постоји очигледна потреба да оне </a:t>
            </a:r>
            <a:r>
              <a:rPr lang="sr-Cyrl-RS" sz="200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међусобно сарађују и размењују информације.</a:t>
            </a:r>
          </a:p>
          <a:p>
            <a:pPr algn="just"/>
            <a:endParaRPr lang="sr-Cyrl-RS" sz="200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Од 1993. године постоји Интернационална мрежа агенција за процену Здравствених технологија – </a:t>
            </a:r>
            <a:r>
              <a:rPr lang="sr-Latn-RS" sz="200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INAHTA. To </a:t>
            </a:r>
            <a:r>
              <a:rPr lang="sr-Cyrl-RS" sz="200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је непрофитна организација са седиштем у Шведској и укључује 50 агенција и 26 земаља широм света.</a:t>
            </a:r>
            <a:endParaRPr lang="en-US" sz="200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299" y="2576019"/>
            <a:ext cx="2635301" cy="19412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447800" y="838200"/>
            <a:ext cx="563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b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Међународна сарадња у процени здравствених технологија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981200" y="838200"/>
            <a:ext cx="4572000" cy="769441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21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02"/>
    </mc:Choice>
    <mc:Fallback xmlns="">
      <p:transition spd="slow" advTm="27502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8570" y="762000"/>
            <a:ext cx="7618491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Cyrl-RS" sz="2000" b="1" smtClean="0">
                <a:latin typeface="Times New Roman" pitchFamily="18" charset="0"/>
                <a:cs typeface="Times New Roman" pitchFamily="18" charset="0"/>
              </a:rPr>
              <a:t>Процена здравствених технологија важна је из више </a:t>
            </a: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smtClean="0">
                <a:latin typeface="Times New Roman" pitchFamily="18" charset="0"/>
                <a:cs typeface="Times New Roman" pitchFamily="18" charset="0"/>
              </a:rPr>
              <a:t>разлога</a:t>
            </a:r>
          </a:p>
          <a:p>
            <a:endParaRPr lang="sr-Cyrl-RS" sz="20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 smtClean="0">
                <a:latin typeface="Times New Roman" pitchFamily="18" charset="0"/>
                <a:cs typeface="Times New Roman" pitchFamily="18" charset="0"/>
              </a:rPr>
              <a:t>Помаже владиним регулаторним телима у процесу доношења одлука о томе да ли треба дозволити употребу лека, опреме или друге технологије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sr-Cyrl-RS" sz="20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 smtClean="0">
                <a:latin typeface="Times New Roman" pitchFamily="18" charset="0"/>
                <a:cs typeface="Times New Roman" pitchFamily="18" charset="0"/>
              </a:rPr>
              <a:t>Осигуравајућим агенцијама у процени оправданости укључивања одређене технологије у пакет услуга које су покривене здравственим осигурањем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sr-Cyrl-RS" sz="200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 smtClean="0">
                <a:latin typeface="Times New Roman" pitchFamily="18" charset="0"/>
                <a:cs typeface="Times New Roman" pitchFamily="18" charset="0"/>
              </a:rPr>
              <a:t>Као помоћ произвођачима здравствених технологија о доношењу одлуке које технологије треба развијати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sr-Cyrl-RS" sz="200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 smtClean="0">
                <a:latin typeface="Times New Roman" pitchFamily="18" charset="0"/>
                <a:cs typeface="Times New Roman" pitchFamily="18" charset="0"/>
              </a:rPr>
              <a:t>Као помоћ руководиоцима различитих здравствених установа у одлучивању када је потребно набавити или увести неку нову здравствену технологију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sr-Cyrl-RS" sz="200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 smtClean="0">
                <a:latin typeface="Times New Roman" pitchFamily="18" charset="0"/>
                <a:cs typeface="Times New Roman" pitchFamily="18" charset="0"/>
              </a:rPr>
              <a:t>Здравственим радниима и корисницима у одлучивању о коришћењу или избору различитих метода или интервенција.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143000" y="762000"/>
            <a:ext cx="7334061" cy="45720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61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16"/>
    </mc:Choice>
    <mc:Fallback xmlns="">
      <p:transition spd="slow" advTm="19216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1486" y="926822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Процес процене здравствених технологија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191000" y="2667000"/>
            <a:ext cx="685800" cy="94457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145" y="3613087"/>
            <a:ext cx="7231063" cy="1123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00200" y="3611578"/>
            <a:ext cx="601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sr-Cyrl-RS" b="1" u="sng" dirty="0" smtClean="0">
                <a:latin typeface="Times New Roman" pitchFamily="18" charset="0"/>
                <a:cs typeface="Times New Roman" pitchFamily="18" charset="0"/>
              </a:rPr>
              <a:t>Друга фаза</a:t>
            </a:r>
          </a:p>
          <a:p>
            <a:pPr algn="ctr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Систематска евалуација доступних доказа о здравственој технологији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537" y="1700191"/>
            <a:ext cx="7231063" cy="1127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76400" y="18288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b="1" u="sng" dirty="0" smtClean="0">
                <a:latin typeface="Times New Roman" pitchFamily="18" charset="0"/>
                <a:cs typeface="Times New Roman" pitchFamily="18" charset="0"/>
              </a:rPr>
              <a:t>Прва фаза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Одређивање оквира процене здравствене технологије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426075"/>
            <a:ext cx="7231063" cy="1127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389" y="4565685"/>
            <a:ext cx="828675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24000" y="5477470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b="1" u="sng" dirty="0" smtClean="0">
                <a:latin typeface="Times New Roman" pitchFamily="18" charset="0"/>
                <a:cs typeface="Times New Roman" pitchFamily="18" charset="0"/>
              </a:rPr>
              <a:t>Трећа фаза</a:t>
            </a:r>
          </a:p>
          <a:p>
            <a:pPr algn="ctr"/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Формулисање извештаја о одлуци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 препорукама за примену здравствене технологије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1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908"/>
    </mc:Choice>
    <mc:Fallback xmlns="">
      <p:transition spd="slow" advTm="47908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838200"/>
            <a:ext cx="7239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Прва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фаза - одређивање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оквира процене здравствене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технологије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 првој фази процене потребно је стећи детаљан увид у сврху и карактеристике технологије. </a:t>
            </a:r>
          </a:p>
          <a:p>
            <a:pPr algn="just"/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Друга фаза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- Систематска евалуација доступних доказа о здравственој технологији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Медицинска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евалуација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Подаци за процену ефеката технологије добијају се из различитих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извора. Треба имати у виду да валидност доказа зависи од дизајна студије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70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516"/>
    </mc:Choice>
    <mc:Fallback xmlns="">
      <p:transition spd="slow" advTm="7551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752600"/>
            <a:ext cx="74676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Технологија представља практичну примену знања у некој области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односи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се на различите процесе,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технике, 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алате, методе,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рганизационе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принципе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или системе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chemeClr val="accent3">
                  <a:lumMod val="60000"/>
                  <a:lumOff val="40000"/>
                </a:schemeClr>
              </a:buClr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Char char="v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Здравствене технологије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обухватају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широк 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спектар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практично примењеног 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знања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које 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се к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ористи 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здравственој 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заштити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и односи се на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лекове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медицинска средства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опрему, хируршке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 интернистичке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процедуре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, као и ор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анизациони 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потпорни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систем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 оквиру којег се таква пракса остварује.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75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256"/>
    </mc:Choice>
    <mc:Fallback xmlns="">
      <p:transition spd="slow" advTm="80256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7234" name="Picture 2" descr="evidpyramid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91908"/>
            <a:ext cx="8928100" cy="638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7235" name="Text Box 3"/>
          <p:cNvSpPr txBox="1">
            <a:spLocks noChangeArrowheads="1"/>
          </p:cNvSpPr>
          <p:nvPr/>
        </p:nvSpPr>
        <p:spPr bwMode="auto">
          <a:xfrm>
            <a:off x="250825" y="1773238"/>
            <a:ext cx="2808288" cy="1200329"/>
          </a:xfrm>
          <a:prstGeom prst="rect">
            <a:avLst/>
          </a:prstGeom>
          <a:solidFill>
            <a:srgbClr val="FF000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r-Cyrl-RS" b="1" dirty="0" smtClean="0">
                <a:solidFill>
                  <a:srgbClr val="F7FA6C"/>
                </a:solidFill>
                <a:latin typeface="Tahoma" pitchFamily="34" charset="0"/>
                <a:cs typeface="Tahoma" pitchFamily="34" charset="0"/>
              </a:rPr>
              <a:t>РАНДОМИЗОВАНЕ КОНТРОЛИСАНЕ ДВОСТРУКО СЛЕПЕ СТУДИЈЕ</a:t>
            </a:r>
            <a:endParaRPr lang="en-US" b="1" dirty="0" smtClean="0">
              <a:solidFill>
                <a:srgbClr val="F7FA6C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07236" name="Text Box 4"/>
          <p:cNvSpPr txBox="1">
            <a:spLocks noChangeArrowheads="1"/>
          </p:cNvSpPr>
          <p:nvPr/>
        </p:nvSpPr>
        <p:spPr bwMode="auto">
          <a:xfrm>
            <a:off x="5975350" y="908050"/>
            <a:ext cx="3168650" cy="1184940"/>
          </a:xfrm>
          <a:prstGeom prst="rect">
            <a:avLst/>
          </a:prstGeom>
          <a:solidFill>
            <a:srgbClr val="80000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sl-SI" sz="800" b="1" dirty="0" smtClean="0">
              <a:solidFill>
                <a:srgbClr val="000066"/>
              </a:solidFill>
              <a:latin typeface="Arial Narrow" pitchFamily="34" charset="0"/>
              <a:cs typeface="Tahoma" pitchFamily="34" charset="0"/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r-Cyrl-RS" b="1" dirty="0" smtClean="0">
                <a:solidFill>
                  <a:srgbClr val="F7FA6C"/>
                </a:solidFill>
                <a:latin typeface="Tahoma" pitchFamily="34" charset="0"/>
                <a:cs typeface="Tahoma" pitchFamily="34" charset="0"/>
              </a:rPr>
              <a:t>СИСТЕМАТСКИ ПРЕГЛЕДИ И МЕТААНАЛИЗЕ</a:t>
            </a:r>
            <a:endParaRPr lang="en-US" b="1" dirty="0" smtClean="0">
              <a:solidFill>
                <a:srgbClr val="F7FA6C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07237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8964612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r-Cyrl-RS" sz="3200" b="1" dirty="0" smtClean="0">
                <a:solidFill>
                  <a:srgbClr val="00FF00"/>
                </a:solidFill>
                <a:latin typeface="Tahoma" pitchFamily="34" charset="0"/>
                <a:cs typeface="Tahoma" pitchFamily="34" charset="0"/>
              </a:rPr>
              <a:t>ПИРАМИДА ДОКАЗА</a:t>
            </a:r>
            <a:endParaRPr lang="en-US" sz="3200" b="1" dirty="0" smtClean="0">
              <a:solidFill>
                <a:srgbClr val="00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07238" name="Text Box 6"/>
          <p:cNvSpPr txBox="1">
            <a:spLocks noChangeArrowheads="1"/>
          </p:cNvSpPr>
          <p:nvPr/>
        </p:nvSpPr>
        <p:spPr bwMode="auto">
          <a:xfrm>
            <a:off x="3492500" y="2565400"/>
            <a:ext cx="2232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Garamond" pitchFamily="18" charset="0"/>
              <a:cs typeface="Tahoma" pitchFamily="34" charset="0"/>
            </a:endParaRPr>
          </a:p>
        </p:txBody>
      </p:sp>
      <p:sp>
        <p:nvSpPr>
          <p:cNvPr id="607239" name="Text Box 7"/>
          <p:cNvSpPr txBox="1">
            <a:spLocks noChangeArrowheads="1"/>
          </p:cNvSpPr>
          <p:nvPr/>
        </p:nvSpPr>
        <p:spPr bwMode="auto">
          <a:xfrm>
            <a:off x="3421062" y="2565400"/>
            <a:ext cx="2303463" cy="461665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r-Cyrl-RS" b="1" dirty="0" smtClean="0">
                <a:solidFill>
                  <a:srgbClr val="000066"/>
                </a:solidFill>
                <a:latin typeface="Arial Narrow" pitchFamily="34" charset="0"/>
                <a:cs typeface="Tahoma" pitchFamily="34" charset="0"/>
              </a:rPr>
              <a:t>КОХОРТНЕ СТУДИЈЕ</a:t>
            </a:r>
            <a:endParaRPr lang="sl-SI" b="1" dirty="0" smtClean="0">
              <a:solidFill>
                <a:srgbClr val="000066"/>
              </a:solidFill>
              <a:latin typeface="Arial Narrow" pitchFamily="34" charset="0"/>
              <a:cs typeface="Tahoma" pitchFamily="34" charset="0"/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400" b="1" dirty="0" smtClean="0">
              <a:solidFill>
                <a:srgbClr val="000066"/>
              </a:solidFill>
              <a:latin typeface="Arial Narrow" pitchFamily="34" charset="0"/>
              <a:cs typeface="Tahoma" pitchFamily="34" charset="0"/>
            </a:endParaRPr>
          </a:p>
        </p:txBody>
      </p:sp>
      <p:sp>
        <p:nvSpPr>
          <p:cNvPr id="607240" name="Text Box 8"/>
          <p:cNvSpPr txBox="1">
            <a:spLocks noChangeArrowheads="1"/>
          </p:cNvSpPr>
          <p:nvPr/>
        </p:nvSpPr>
        <p:spPr bwMode="auto">
          <a:xfrm>
            <a:off x="2916238" y="3213100"/>
            <a:ext cx="3384549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r-Cyrl-RS" sz="1600" b="1" dirty="0" smtClean="0">
                <a:solidFill>
                  <a:srgbClr val="000066"/>
                </a:solidFill>
                <a:latin typeface="Arial Narrow" pitchFamily="34" charset="0"/>
                <a:cs typeface="Tahoma" pitchFamily="34" charset="0"/>
              </a:rPr>
              <a:t>СТУДИЈЕ СЛУЧАЈЕВА И КОНТРОЛА</a:t>
            </a:r>
            <a:endParaRPr lang="en-US" sz="1600" b="1" dirty="0" smtClean="0">
              <a:solidFill>
                <a:srgbClr val="000066"/>
              </a:solidFill>
              <a:latin typeface="Arial Narrow" pitchFamily="34" charset="0"/>
              <a:cs typeface="Tahoma" pitchFamily="34" charset="0"/>
            </a:endParaRPr>
          </a:p>
        </p:txBody>
      </p:sp>
      <p:sp>
        <p:nvSpPr>
          <p:cNvPr id="607241" name="Text Box 9"/>
          <p:cNvSpPr txBox="1">
            <a:spLocks noChangeArrowheads="1"/>
          </p:cNvSpPr>
          <p:nvPr/>
        </p:nvSpPr>
        <p:spPr bwMode="auto">
          <a:xfrm>
            <a:off x="2916238" y="3789363"/>
            <a:ext cx="3384550" cy="457200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r-Cyrl-RS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СЕРИЈЕ СЛУЧАЈЕВА</a:t>
            </a:r>
            <a:endParaRPr lang="sl-SI" sz="400" b="1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400" b="1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07242" name="Text Box 10"/>
          <p:cNvSpPr txBox="1">
            <a:spLocks noChangeArrowheads="1"/>
          </p:cNvSpPr>
          <p:nvPr/>
        </p:nvSpPr>
        <p:spPr bwMode="auto">
          <a:xfrm>
            <a:off x="2590800" y="4437063"/>
            <a:ext cx="4038600" cy="457200"/>
          </a:xfrm>
          <a:prstGeom prst="rect">
            <a:avLst/>
          </a:prstGeom>
          <a:solidFill>
            <a:srgbClr val="00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r-Cyrl-RS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ИЗВЕШТАЈИ О СЛУЧАЈЕВИМА</a:t>
            </a:r>
            <a:endParaRPr lang="sl-SI" sz="400" b="1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400" b="1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07243" name="Text Box 11"/>
          <p:cNvSpPr txBox="1">
            <a:spLocks noChangeArrowheads="1"/>
          </p:cNvSpPr>
          <p:nvPr/>
        </p:nvSpPr>
        <p:spPr bwMode="auto">
          <a:xfrm>
            <a:off x="1763713" y="5013325"/>
            <a:ext cx="5400675" cy="457200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r-Cyrl-RS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ИДЕЈЕ, ЕДИТОРИЈАЛИ, МИШЉЕЊА</a:t>
            </a:r>
            <a:endParaRPr lang="sl-SI" sz="400" b="1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400" b="1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07244" name="Text Box 12"/>
          <p:cNvSpPr txBox="1">
            <a:spLocks noChangeArrowheads="1"/>
          </p:cNvSpPr>
          <p:nvPr/>
        </p:nvSpPr>
        <p:spPr bwMode="auto">
          <a:xfrm>
            <a:off x="1258888" y="5654675"/>
            <a:ext cx="6481762" cy="366713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r-Cyrl-RS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ИСТРАЖИВАЊА НА ЖИВОТИЊАМА</a:t>
            </a:r>
            <a:endParaRPr lang="en-US" b="1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07245" name="Text Box 13"/>
          <p:cNvSpPr txBox="1">
            <a:spLocks noChangeArrowheads="1"/>
          </p:cNvSpPr>
          <p:nvPr/>
        </p:nvSpPr>
        <p:spPr bwMode="auto">
          <a:xfrm>
            <a:off x="1042988" y="6237288"/>
            <a:ext cx="7056437" cy="366712"/>
          </a:xfrm>
          <a:prstGeom prst="rect">
            <a:avLst/>
          </a:prstGeom>
          <a:solidFill>
            <a:srgbClr val="FF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sl-SI" b="1" i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IN VITRO</a:t>
            </a:r>
            <a:r>
              <a:rPr lang="sl-SI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истраживања</a:t>
            </a:r>
            <a:endParaRPr lang="en-US" b="1" dirty="0" smtClean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009972"/>
      </p:ext>
    </p:extLst>
  </p:cSld>
  <p:clrMapOvr>
    <a:masterClrMapping/>
  </p:clrMapOvr>
  <p:transition advTm="44403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697123"/>
              </p:ext>
            </p:extLst>
          </p:nvPr>
        </p:nvGraphicFramePr>
        <p:xfrm>
          <a:off x="838200" y="1589805"/>
          <a:ext cx="7620000" cy="4606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750"/>
                <a:gridCol w="5810250"/>
              </a:tblGrid>
              <a:tr h="354214">
                <a:tc>
                  <a:txBody>
                    <a:bodyPr/>
                    <a:lstStyle/>
                    <a:p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Ниво док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mtClean="0">
                          <a:latin typeface="Times New Roman" pitchFamily="18" charset="0"/>
                          <a:cs typeface="Times New Roman" pitchFamily="18" charset="0"/>
                        </a:rPr>
                        <a:t>Тип</a:t>
                      </a:r>
                      <a:r>
                        <a:rPr lang="sr-Cyrl-RS" baseline="0" smtClean="0">
                          <a:latin typeface="Times New Roman" pitchFamily="18" charset="0"/>
                          <a:cs typeface="Times New Roman" pitchFamily="18" charset="0"/>
                        </a:rPr>
                        <a:t> истраживања</a:t>
                      </a:r>
                      <a:endParaRPr lang="en-US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98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sr-Cyrl-RS" sz="1700" smtClean="0">
                          <a:latin typeface="Times New Roman" pitchFamily="18" charset="0"/>
                          <a:cs typeface="Times New Roman" pitchFamily="18" charset="0"/>
                        </a:rPr>
                        <a:t>Докази добијени на основу једне добро дизајниране рандомизоване контролисане студије</a:t>
                      </a:r>
                      <a:endParaRPr lang="en-US" sz="17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9035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II - </a:t>
                      </a:r>
                      <a:r>
                        <a:rPr lang="sr-Latn-RS" smtClean="0"/>
                        <a:t>1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sr-Cyrl-RS" sz="1700" smtClean="0">
                          <a:latin typeface="Times New Roman" pitchFamily="18" charset="0"/>
                          <a:cs typeface="Times New Roman" pitchFamily="18" charset="0"/>
                        </a:rPr>
                        <a:t>Докази добијени на основу добро дизајнираних контролисаних студија без рандомизације</a:t>
                      </a:r>
                      <a:endParaRPr lang="en-US" sz="17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060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II -</a:t>
                      </a:r>
                      <a:r>
                        <a:rPr lang="sr-Latn-RS" smtClean="0"/>
                        <a:t>2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sr-Cyrl-R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Докази добијени на основу добро дизајнираних аналитичких студија, кохортних или студија случајева</a:t>
                      </a:r>
                      <a:r>
                        <a:rPr lang="sr-Cyrl-RS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контрола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9216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II – </a:t>
                      </a:r>
                      <a:r>
                        <a:rPr lang="sr-Latn-RS" smtClean="0"/>
                        <a:t>3</a:t>
                      </a:r>
                      <a:endParaRPr lang="sr-Cyrl-RS" smtClean="0"/>
                    </a:p>
                    <a:p>
                      <a:pPr algn="ctr"/>
                      <a:endParaRPr lang="sr-Cyrl-RS" smtClean="0"/>
                    </a:p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sr-Cyrl-RS" sz="1700" smtClean="0">
                          <a:latin typeface="Times New Roman" pitchFamily="18" charset="0"/>
                          <a:cs typeface="Times New Roman" pitchFamily="18" charset="0"/>
                        </a:rPr>
                        <a:t>Докази добијени на основу вишеструких временских серија с интервенцијом или без ње, а на ово нивоу доказа могу се наћи и драматични резултати неконтролисаних експеримената</a:t>
                      </a:r>
                      <a:endParaRPr lang="en-US" sz="17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52360">
                <a:tc>
                  <a:txBody>
                    <a:bodyPr/>
                    <a:lstStyle/>
                    <a:p>
                      <a:pPr algn="ctr"/>
                      <a:r>
                        <a:rPr lang="sr-Latn-RS" smtClean="0"/>
                        <a:t>III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r-Cyrl-R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Докази добијени на основу мишљења</a:t>
                      </a:r>
                      <a:r>
                        <a:rPr lang="sr-Cyrl-RS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уважених ауторитета, заснованог на њиховом искуству, дескриптивним студијама или извештајима експертских група.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00200" y="83820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Пример хијерархије доказа из истраживања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05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67"/>
    </mc:Choice>
    <mc:Fallback xmlns="">
      <p:transition spd="slow" advTm="19067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295400"/>
            <a:ext cx="74676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Економска евалуација</a:t>
            </a:r>
          </a:p>
          <a:p>
            <a:pPr algn="just"/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Економске евалуације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су анализе којима се идентификују и квантификују трошкови и добити (ефекти, користи или исходи) здравствених технологија, које се на основу тих параметара могу и поредити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 току економске евалуације здравствених технологија најчешће се користе следеће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анализе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Анализа минимизације трошкова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Cost – 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inimization analysis – CMA),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којим се одређује која од алтернативних технологија, с приближно истим очекиваним исходима, има најмање трошкове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88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591"/>
    </mc:Choice>
    <mc:Fallback xmlns="">
      <p:transition spd="slow" advTm="44591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6388" y="1066800"/>
            <a:ext cx="73152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Анализа односа трошкова и ефеката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Cost effectiven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ss analysis – CEA),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којом се пореде трошкови технологије у новчаним јединицама и ефекти који су истражени у јединицама исхода који се очекује ( на пример, смањење броја болничких дана, повећане броја спасених живота и други)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нализа односа трошкова и (социјалне) користи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Cost utility analysis – CUA),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којом се пореде трошкови технологије у новчаним јединицама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с корисним исходима (за корисника), при чему се најчешће као мера исхода израчунавају године живота кориговане у односу на квалитет, односно квалитетне године живота ( 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Quality Adjusted Life Years)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Анализа трошкова и добити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Cost benefit analysis – 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CBA),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којом се упоређују трошкови и добити алтернативних здравствених технологија, и једни и други изражени у новчаним јединицама.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55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973"/>
    </mc:Choice>
    <mc:Fallback xmlns="">
      <p:transition spd="slow" advTm="56973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2133600"/>
            <a:ext cx="762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sr-Cyrl-RS" sz="2000" smtClean="0">
                <a:latin typeface="Times New Roman" pitchFamily="18" charset="0"/>
                <a:cs typeface="Times New Roman" pitchFamily="18" charset="0"/>
              </a:rPr>
              <a:t> Трећа фаза - Формулисање </a:t>
            </a:r>
            <a:r>
              <a:rPr lang="sr-Cyrl-RS" sz="2000">
                <a:latin typeface="Times New Roman" pitchFamily="18" charset="0"/>
                <a:cs typeface="Times New Roman" pitchFamily="18" charset="0"/>
              </a:rPr>
              <a:t>извештаја о одлуци за примену здравствене </a:t>
            </a:r>
            <a:r>
              <a:rPr lang="sr-Cyrl-RS" sz="2000" smtClean="0">
                <a:latin typeface="Times New Roman" pitchFamily="18" charset="0"/>
                <a:cs typeface="Times New Roman" pitchFamily="18" charset="0"/>
              </a:rPr>
              <a:t>технологије</a:t>
            </a:r>
          </a:p>
          <a:p>
            <a:pPr algn="just">
              <a:buClr>
                <a:schemeClr val="accent3">
                  <a:lumMod val="40000"/>
                  <a:lumOff val="60000"/>
                </a:schemeClr>
              </a:buClr>
            </a:pPr>
            <a:endParaRPr lang="sr-Cyrl-RS" sz="200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 smtClean="0">
                <a:latin typeface="Times New Roman" pitchFamily="18" charset="0"/>
                <a:cs typeface="Times New Roman" pitchFamily="18" charset="0"/>
              </a:rPr>
              <a:t>Формулише се извештај о одлуци са препорукама. Извештај о процени одређене здравствене технологије само је један од извора података за доношење одлука о њеној судбини, а у неким околностима није ни пресудан. Из тог разлога извештај о процени здравствених технологија не треба поистоветити са коначном одлуком.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0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93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937"/>
    </mc:Choice>
    <mc:Fallback xmlns="">
      <p:transition spd="slow" advTm="50937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286000" y="1981200"/>
            <a:ext cx="1676400" cy="1676400"/>
          </a:xfrm>
          <a:prstGeom prst="ellipse">
            <a:avLst/>
          </a:prstGeom>
          <a:noFill/>
          <a:ln w="127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429000" y="1295400"/>
            <a:ext cx="1676400" cy="1676400"/>
          </a:xfrm>
          <a:prstGeom prst="ellipse">
            <a:avLst/>
          </a:prstGeom>
          <a:noFill/>
          <a:ln w="127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1200"/>
            <a:ext cx="16891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586038"/>
            <a:ext cx="16891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340100"/>
            <a:ext cx="16891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300" y="3340100"/>
            <a:ext cx="16891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962400"/>
            <a:ext cx="16891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0" y="2318318"/>
            <a:ext cx="137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500" smtClean="0">
                <a:latin typeface="Times New Roman" pitchFamily="18" charset="0"/>
                <a:cs typeface="Times New Roman" pitchFamily="18" charset="0"/>
              </a:rPr>
              <a:t>Практичност   </a:t>
            </a:r>
            <a:r>
              <a:rPr lang="en-US" sz="15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500" smtClean="0">
                <a:latin typeface="Times New Roman" pitchFamily="18" charset="0"/>
                <a:cs typeface="Times New Roman" pitchFamily="18" charset="0"/>
              </a:rPr>
              <a:t>у односу на доступне ресурсе</a:t>
            </a:r>
            <a:endParaRPr lang="en-US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95700" y="1602817"/>
            <a:ext cx="11430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500" smtClean="0">
                <a:latin typeface="Times New Roman" pitchFamily="18" charset="0"/>
                <a:cs typeface="Times New Roman" pitchFamily="18" charset="0"/>
              </a:rPr>
              <a:t>Искуство и </a:t>
            </a:r>
          </a:p>
          <a:p>
            <a:r>
              <a:rPr lang="sr-Cyrl-RS" sz="1500" smtClean="0">
                <a:latin typeface="Times New Roman" pitchFamily="18" charset="0"/>
                <a:cs typeface="Times New Roman" pitchFamily="18" charset="0"/>
              </a:rPr>
              <a:t> експертско</a:t>
            </a:r>
          </a:p>
          <a:p>
            <a:r>
              <a:rPr lang="sr-Cyrl-RS" sz="15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500" smtClean="0">
                <a:latin typeface="Times New Roman" pitchFamily="18" charset="0"/>
                <a:cs typeface="Times New Roman" pitchFamily="18" charset="0"/>
              </a:rPr>
              <a:t>мишљење </a:t>
            </a:r>
            <a:endParaRPr lang="en-US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91100" y="2387647"/>
            <a:ext cx="1295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500" smtClean="0">
                <a:latin typeface="Times New Roman" pitchFamily="18" charset="0"/>
                <a:cs typeface="Times New Roman" pitchFamily="18" charset="0"/>
              </a:rPr>
              <a:t>  Процена здравствених технологија</a:t>
            </a:r>
            <a:endParaRPr lang="en-US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38700" y="3765524"/>
            <a:ext cx="145031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500" smtClean="0">
                <a:latin typeface="Times New Roman" pitchFamily="18" charset="0"/>
                <a:cs typeface="Times New Roman" pitchFamily="18" charset="0"/>
              </a:rPr>
              <a:t>   Вредносни</a:t>
            </a:r>
          </a:p>
          <a:p>
            <a:r>
              <a:rPr lang="sr-Cyrl-RS" sz="1500" smtClean="0">
                <a:latin typeface="Times New Roman" pitchFamily="18" charset="0"/>
                <a:cs typeface="Times New Roman" pitchFamily="18" charset="0"/>
              </a:rPr>
              <a:t>  и политички</a:t>
            </a:r>
          </a:p>
          <a:p>
            <a:r>
              <a:rPr lang="sr-Cyrl-RS" sz="15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500" smtClean="0">
                <a:latin typeface="Times New Roman" pitchFamily="18" charset="0"/>
                <a:cs typeface="Times New Roman" pitchFamily="18" charset="0"/>
              </a:rPr>
              <a:t>    контекст</a:t>
            </a:r>
            <a:endParaRPr lang="en-US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5200" y="4521367"/>
            <a:ext cx="175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500" smtClean="0">
                <a:latin typeface="Times New Roman" pitchFamily="18" charset="0"/>
                <a:cs typeface="Times New Roman" pitchFamily="18" charset="0"/>
              </a:rPr>
              <a:t>      Лобирање</a:t>
            </a:r>
          </a:p>
          <a:p>
            <a:r>
              <a:rPr lang="sr-Cyrl-RS" sz="1500" smtClean="0">
                <a:latin typeface="Times New Roman" pitchFamily="18" charset="0"/>
                <a:cs typeface="Times New Roman" pitchFamily="18" charset="0"/>
              </a:rPr>
              <a:t>      и притисак          заинтересованих</a:t>
            </a:r>
          </a:p>
          <a:p>
            <a:r>
              <a:rPr lang="sr-Cyrl-RS" sz="15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500" smtClean="0">
                <a:latin typeface="Times New Roman" pitchFamily="18" charset="0"/>
                <a:cs typeface="Times New Roman" pitchFamily="18" charset="0"/>
              </a:rPr>
              <a:t>        група</a:t>
            </a:r>
            <a:endParaRPr lang="en-US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4600" y="3752086"/>
            <a:ext cx="1314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500" smtClean="0">
                <a:latin typeface="Times New Roman" pitchFamily="18" charset="0"/>
                <a:cs typeface="Times New Roman" pitchFamily="18" charset="0"/>
              </a:rPr>
              <a:t>Навике</a:t>
            </a:r>
          </a:p>
          <a:p>
            <a:r>
              <a:rPr lang="sr-Cyrl-RS" sz="1500" smtClean="0">
                <a:latin typeface="Times New Roman" pitchFamily="18" charset="0"/>
                <a:cs typeface="Times New Roman" pitchFamily="18" charset="0"/>
              </a:rPr>
              <a:t> у пракси и традиција</a:t>
            </a:r>
            <a:r>
              <a:rPr lang="sr-Cyrl-RS" smtClean="0"/>
              <a:t> 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762281" y="2984618"/>
            <a:ext cx="11907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500" dirty="0" smtClean="0">
                <a:latin typeface="Times New Roman" pitchFamily="18" charset="0"/>
                <a:cs typeface="Times New Roman" pitchFamily="18" charset="0"/>
              </a:rPr>
              <a:t>   Развој  политика и  доношење</a:t>
            </a:r>
          </a:p>
          <a:p>
            <a:r>
              <a:rPr lang="sr-Cyrl-RS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500" dirty="0" smtClean="0">
                <a:latin typeface="Times New Roman" pitchFamily="18" charset="0"/>
                <a:cs typeface="Times New Roman" pitchFamily="18" charset="0"/>
              </a:rPr>
              <a:t>  одлука</a:t>
            </a:r>
            <a:endParaRPr lang="en-US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4500" y="5975866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000">
                <a:latin typeface="Times New Roman" pitchFamily="18" charset="0"/>
                <a:cs typeface="Times New Roman" pitchFamily="18" charset="0"/>
              </a:rPr>
              <a:t>Фактори који утичу на развој политика и доношење одлука о коришћењу одређене здравствене технологије</a:t>
            </a:r>
          </a:p>
        </p:txBody>
      </p:sp>
    </p:spTree>
    <p:extLst>
      <p:ext uri="{BB962C8B-B14F-4D97-AF65-F5344CB8AC3E}">
        <p14:creationId xmlns:p14="http://schemas.microsoft.com/office/powerpoint/2010/main" val="158197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137"/>
    </mc:Choice>
    <mc:Fallback xmlns="">
      <p:transition spd="slow" advTm="30137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8570" y="762000"/>
            <a:ext cx="761849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Cyrl-RS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Перспективе нових здравствених технологија</a:t>
            </a:r>
          </a:p>
          <a:p>
            <a:endParaRPr lang="sr-Cyrl-RS" sz="20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v"/>
            </a:pPr>
            <a:r>
              <a:rPr lang="sr-Cyrl-RS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Очекивања од технологија будућности</a:t>
            </a: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endParaRPr lang="sr-Cyrl-RS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endParaRPr lang="sr-Cyrl-RS" sz="20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r>
              <a:rPr lang="sr-Cyrl-RS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да побољшају већ постојеће могућности савремене медицине</a:t>
            </a:r>
          </a:p>
          <a:p>
            <a:pPr algn="just"/>
            <a:endParaRPr lang="sr-Cyrl-RS" sz="20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r>
              <a:rPr lang="sr-Cyrl-RS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да се пронађу ефикасније превентивне технологије</a:t>
            </a: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endParaRPr lang="sr-Cyrl-RS" sz="20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r>
              <a:rPr lang="sr-Cyrl-RS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да се дијагностичке методе доведу до максимума прецизности</a:t>
            </a: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endParaRPr lang="sr-Cyrl-RS" sz="20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r>
              <a:rPr lang="sr-Cyrl-RS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да се у највећој мери смањи бол и патња оболелих</a:t>
            </a: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endParaRPr lang="sr-Cyrl-RS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rgbClr val="A04DA3">
                  <a:lumMod val="40000"/>
                  <a:lumOff val="60000"/>
                </a:srgbClr>
              </a:buClr>
              <a:buFont typeface="Wingdings" pitchFamily="2" charset="2"/>
              <a:buChar char="ü"/>
            </a:pPr>
            <a:endParaRPr lang="sr-Cyrl-RS" sz="20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A04DA3">
                  <a:lumMod val="40000"/>
                  <a:lumOff val="60000"/>
                </a:srgbClr>
              </a:buClr>
            </a:pPr>
            <a:endParaRPr lang="sr-Cyrl-RS" sz="20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143000" y="762000"/>
            <a:ext cx="7334061" cy="45720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95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789"/>
    </mc:Choice>
    <mc:Fallback xmlns="">
      <p:transition spd="slow" advTm="99789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1219200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000" b="1" smtClean="0">
                <a:latin typeface="Times New Roman" pitchFamily="18" charset="0"/>
                <a:cs typeface="Times New Roman" pitchFamily="18" charset="0"/>
              </a:rPr>
              <a:t>Захтев за увођење здравствених технологија</a:t>
            </a:r>
            <a:endParaRPr lang="sr-Cyrl-RS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981200"/>
            <a:ext cx="7696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>
                <a:latin typeface="Times New Roman" pitchFamily="18" charset="0"/>
                <a:cs typeface="Times New Roman" pitchFamily="18" charset="0"/>
              </a:rPr>
              <a:t>Под здравственим технологијама, у смислу овог закона, подразумевају се све здравствене методе и поступци који се могу користити у циљу унапређивања здравља људи, у превенцији, дијагностици и лечењу болести, повреда и рехабилитацији, који обухватају безбедне, квалитетне и ефикасне лекове и медицинска средства, медицинске процедуре, као и услове за пружање здравствене </a:t>
            </a:r>
            <a:r>
              <a:rPr lang="sr-Cyrl-RS" sz="2000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>
                <a:latin typeface="Times New Roman" pitchFamily="18" charset="0"/>
                <a:cs typeface="Times New Roman" pitchFamily="18" charset="0"/>
              </a:rPr>
              <a:t>(Закон о здравственој заштити члан 67).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00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>
                <a:latin typeface="Times New Roman" pitchFamily="18" charset="0"/>
                <a:cs typeface="Times New Roman" pitchFamily="18" charset="0"/>
              </a:rPr>
              <a:t>Ради процене здравствених технологија министар образује </a:t>
            </a:r>
            <a:r>
              <a:rPr lang="sr-Cyrl-RS" sz="2000" b="1">
                <a:latin typeface="Times New Roman" pitchFamily="18" charset="0"/>
                <a:cs typeface="Times New Roman" pitchFamily="18" charset="0"/>
              </a:rPr>
              <a:t>Комисију за процену здравствених технологија</a:t>
            </a:r>
            <a:r>
              <a:rPr lang="sr-Cyrl-RS" sz="2000">
                <a:latin typeface="Times New Roman" pitchFamily="18" charset="0"/>
                <a:cs typeface="Times New Roman" pitchFamily="18" charset="0"/>
              </a:rPr>
              <a:t>, као стручно тело</a:t>
            </a:r>
            <a:r>
              <a:rPr lang="sr-Cyrl-RS" sz="2000" smtClean="0">
                <a:latin typeface="Times New Roman" pitchFamily="18" charset="0"/>
                <a:cs typeface="Times New Roman" pitchFamily="18" charset="0"/>
              </a:rPr>
              <a:t>. Чланови комисије за процену здравствених технологија су истакнути здравствени радници који имају значајан допринос у развоју одређених области медицине, стоматологије односно фармације.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133600" y="1143000"/>
            <a:ext cx="5562600" cy="609600"/>
          </a:xfrm>
          <a:prstGeom prst="round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2133600" y="1219200"/>
            <a:ext cx="5715000" cy="53340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0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302"/>
    </mc:Choice>
    <mc:Fallback xmlns="">
      <p:transition spd="slow" advTm="57302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905000"/>
            <a:ext cx="7391400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>
                <a:latin typeface="Times New Roman" pitchFamily="18" charset="0"/>
                <a:cs typeface="Times New Roman" pitchFamily="18" charset="0"/>
              </a:rPr>
              <a:t>Здравствена установа, односно приватна пракса подноси захтев Министарству за </a:t>
            </a:r>
            <a:r>
              <a:rPr lang="sr-Cyrl-RS" sz="2000" b="1">
                <a:latin typeface="Times New Roman" pitchFamily="18" charset="0"/>
                <a:cs typeface="Times New Roman" pitchFamily="18" charset="0"/>
              </a:rPr>
              <a:t>издавање дозволе за коришћење нових здравствених технологија</a:t>
            </a:r>
            <a:r>
              <a:rPr lang="sr-Cyrl-RS" sz="2000" b="1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>
                <a:latin typeface="Times New Roman" pitchFamily="18" charset="0"/>
                <a:cs typeface="Times New Roman" pitchFamily="18" charset="0"/>
              </a:rPr>
              <a:t>Под новим здравственим технологијама, у смислу овог закона, подразумевају се здравствене технологије које се по први пут уводе за коришћење у здравственим установама у Републици, односно за одређене нивое здравствене заштите, као и здравствене технологије које по први пут користи одређена здравствена установа, односно приватна пракса</a:t>
            </a:r>
            <a:r>
              <a:rPr lang="sr-Cyrl-RS" sz="20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19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21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81"/>
    </mc:Choice>
    <mc:Fallback xmlns="">
      <p:transition spd="slow" advTm="24081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856125"/>
            <a:ext cx="7086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 основу мишљења Комисије за процену здравствених технологија, Министарство решењем издаје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дозволу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за коришћење нових здравствених технологија у здравственој установи односно приватној пракси.</a:t>
            </a: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Решење о дозволи за коришћење нове здравствене технологије доставаља се Агенцији за акредитацију здравствених установа Србије, 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нституту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за јавно здравље основаном за територију Републике, као и институту за јавно здравље основаном за територију Аутономне покрајне.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52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843"/>
    </mc:Choice>
    <mc:Fallback xmlns="">
      <p:transition spd="slow" advTm="2884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1859340"/>
            <a:ext cx="76962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/>
              <a:t>Под здравственим технологијама, подразумевају се све здравствене методе и поступци који се могу користити у циљу унапређивања здравља људи у превенцији, дијагностици, лечењу, здравственој нези и рехабилитацији оболелих и повређених, који обухватају безбедне, квалитетне и ефикасне лекове и медицинска средства, медицински софтвер, медицинске процедуре, као и услове за њихову примену.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1" y="4953000"/>
            <a:ext cx="8381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ПРАВИЛНИК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ближим условима и начину вршења процене здравствених 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технологија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"Службени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гласник РС", број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97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sr-Cyrl-CS" dirty="0">
                <a:latin typeface="Verdana"/>
              </a:rPr>
              <a:t>.</a:t>
            </a:r>
            <a:endParaRPr lang="sr-Cyrl-CS" b="0" i="0" dirty="0">
              <a:effectLst/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55544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116"/>
    </mc:Choice>
    <mc:Fallback xmlns="">
      <p:transition spd="slow" advTm="36116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82296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024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978"/>
    </mc:Choice>
    <mc:Fallback xmlns="">
      <p:transition spd="slow" advTm="62978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78486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776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15"/>
    </mc:Choice>
    <mc:Fallback xmlns="">
      <p:transition spd="slow" advTm="2215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57" y="587235"/>
            <a:ext cx="8382000" cy="5739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136821"/>
            <a:ext cx="77724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270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5"/>
    </mc:Choice>
    <mc:Fallback xmlns="">
      <p:transition spd="slow" advTm="2285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Планирање здравствене заштите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99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42"/>
    </mc:Choice>
    <mc:Fallback xmlns="">
      <p:transition spd="slow" advTm="8442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Планирање се може дефинисати као постављање циљева и прецизирање активности, путева и ресурса за њихово остваривање</a:t>
            </a:r>
          </a:p>
          <a:p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Планирање је процес помоћу кога се обезбеђују ресурси потребни за будућност, а на основу расположивих знања и помоћу специјализираних метода и техника ( Европски уред СЗО 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Планирање здравствене заштите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15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686"/>
    </mc:Choice>
    <mc:Fallback xmlns="">
      <p:transition spd="slow" advTm="76686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Према дефиницији СЗО, “ Здравствено планирање је процес дефинисања здравствених проблема у заједници, идентификација непрепознатих потреба и тражење ресурса да се потребе задовоље, успостављање приоритетних циљева који су реалистични и могу се достићи, као и пројектовање административних акција за достизање циљева “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Планирање здравствене заштите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97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889"/>
    </mc:Choice>
    <mc:Fallback xmlns="">
      <p:transition spd="slow" advTm="26889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Основна сврха планирања је да се предвиде кретања у будућности да би се одговарајућим мерама избегле неизвесности и да би се изнашли начини за што потпуније задовољавање најприоритетнијих здравствених потреба људи уз што економичније коришћење увек ограничених финансијских средстава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Планирање здравствене заштите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94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706"/>
    </mc:Choice>
    <mc:Fallback xmlns="">
      <p:transition spd="slow" advTm="25706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Нормативно планирање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одговара на питање ЗАШТО је потребно планирати, које су основне вредности, теорије и регулатива које дефинишу планирање у једној средини</a:t>
            </a:r>
          </a:p>
          <a:p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Институционално планирање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одговара на питање КО и бави се проблемима компетенције кадра који ће носити одређене планске активности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Нивои или типови планирања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13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979"/>
    </mc:Choice>
    <mc:Fallback xmlns="">
      <p:transition spd="slow" advTm="62979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Стратешко планирање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одговара на питање КАКО и бави се избором и дефинисањем циљева</a:t>
            </a: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Структурално планирање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бави се питањем ГДЕ, односно средствима и структуралним предусловима за остваривање плана </a:t>
            </a:r>
          </a:p>
          <a:p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Операционално планирање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бави се непосредним и конкретним задацима у плану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Нивои или типови планирања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42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843"/>
    </mc:Choice>
    <mc:Fallback xmlns="">
      <p:transition spd="slow" advTm="59843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Свеобухватно ( компрехензивно ) планирање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фокусира се истовремено на све ове нивое</a:t>
            </a:r>
          </a:p>
          <a:p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Ово планирање представљало је прекретницу у здравственом планирању јер је њиме започело </a:t>
            </a:r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планирања за здравље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Нивои или типови планирања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51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306"/>
    </mc:Choice>
    <mc:Fallback xmlns="">
      <p:transition spd="slow" advTm="34306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1143000"/>
            <a:ext cx="6934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Класификација здравствених технологија</a:t>
            </a:r>
          </a:p>
          <a:p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 основу материјалне природе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сврхе или намене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стадијума примене или старости технологије.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752600" y="1066800"/>
            <a:ext cx="5791200" cy="68580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9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36"/>
    </mc:Choice>
    <mc:Fallback xmlns="">
      <p:transition spd="slow" advTm="20436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Планирање за здравље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национално здравствено планирање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подразумева оптималну употребу расположивих националних ресурса за унапређење здравља и побољшање здравственог стања у датом временском периоду, било да ти извори леже унутар или ван здравственог система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Нивои или типови планирања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78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375"/>
    </mc:Choice>
    <mc:Fallback xmlns="">
      <p:transition spd="slow" advTm="26375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Планирање за здравствену службу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представља трагање за најефикаснијим начинима за развој и обезбеђење службе кроз један одређени временски период. Овде се посебно издваја </a:t>
            </a:r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планирање кадра у здравству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и то као “процес успостављања квалитета и типа знања, вештина и способности потребних да се уведе промена у функционисању здравственог система тако да се учини вероватним да ће се жељене промене у здравственом стању популације достићи”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Нивои или типови планирања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15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191"/>
    </mc:Choice>
    <mc:Fallback xmlns="">
      <p:transition spd="slow" advTm="32191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Latn-RS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Дугорочни или перспективни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( 10 и више година )</a:t>
            </a:r>
          </a:p>
          <a:p>
            <a:endParaRPr lang="sr-Cyrl-RS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Средњерочни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( до 10 година )</a:t>
            </a:r>
          </a:p>
          <a:p>
            <a:endParaRPr lang="sr-Cyrl-RS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Краткорочни или оперативни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( 1-3 године )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Временски хоризонти за планирање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7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141"/>
    </mc:Choice>
    <mc:Fallback xmlns="">
      <p:transition spd="slow" advTm="80141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Планирање за популацију,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које се фокусира на укупну популацију једног региона са циљем да специфицира промене у постојећим ресурсима за здравље ( институције, кадар, средства ) да би се задовољили захтеви за здравственом службом на тој територији и да би се реализовали постављени циљеви у здравственом стању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Врсте планирања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15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119"/>
    </mc:Choice>
    <mc:Fallback xmlns="">
      <p:transition spd="slow" advTm="32119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Планирање за институције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 одређује врсте и обим здравствених услуга који постојеће институције  (на територији за коју се планира) треба да достигну да би могли да реализују своје улоге и опстану у међусобним односима са другим институцијама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Врсте планирања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89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73"/>
    </mc:Choice>
    <mc:Fallback xmlns="">
      <p:transition spd="slow" advTm="18973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sz="3000" i="1" dirty="0" smtClean="0">
                <a:latin typeface="Times New Roman" pitchFamily="18" charset="0"/>
                <a:cs typeface="Times New Roman" pitchFamily="18" charset="0"/>
              </a:rPr>
              <a:t>Планирање за програме </a:t>
            </a: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уједињује на неки начин оба претходно поменута типа планирања</a:t>
            </a:r>
          </a:p>
          <a:p>
            <a:endParaRPr lang="sr-Cyrl-R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3000" i="1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sr-Cyrl-CS" sz="3000" dirty="0" smtClean="0">
                <a:latin typeface="Times New Roman" pitchFamily="18" charset="0"/>
                <a:cs typeface="Times New Roman" pitchFamily="18" charset="0"/>
              </a:rPr>
              <a:t> је полазна основа сваког програма, водич за програмирање, а</a:t>
            </a:r>
            <a:r>
              <a:rPr lang="sr-Cyrl-CS" sz="3000" i="1" dirty="0" smtClean="0">
                <a:latin typeface="Times New Roman" pitchFamily="18" charset="0"/>
                <a:cs typeface="Times New Roman" pitchFamily="18" charset="0"/>
              </a:rPr>
              <a:t> програм </a:t>
            </a:r>
            <a:r>
              <a:rPr lang="sr-Cyrl-CS" sz="3000" dirty="0" smtClean="0">
                <a:latin typeface="Times New Roman" pitchFamily="18" charset="0"/>
                <a:cs typeface="Times New Roman" pitchFamily="18" charset="0"/>
              </a:rPr>
              <a:t>је иструмент непосредног остваривања здравствених циљева</a:t>
            </a:r>
          </a:p>
          <a:p>
            <a:pPr>
              <a:buFont typeface="Wingdings 2" pitchFamily="18" charset="2"/>
              <a:buNone/>
            </a:pPr>
            <a:endParaRPr lang="sr-Cyrl-RS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sr-Cyrl-RS" sz="3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dirty="0" smtClean="0">
                <a:latin typeface="Times New Roman" pitchFamily="18" charset="0"/>
                <a:cs typeface="Times New Roman" pitchFamily="18" charset="0"/>
              </a:rPr>
              <a:t>Према дефиницији СЗО под </a:t>
            </a:r>
            <a:r>
              <a:rPr lang="sr-Cyrl-CS" sz="3000" i="1" dirty="0" smtClean="0">
                <a:latin typeface="Times New Roman" pitchFamily="18" charset="0"/>
                <a:cs typeface="Times New Roman" pitchFamily="18" charset="0"/>
              </a:rPr>
              <a:t>Програмом здравствене заштите  </a:t>
            </a:r>
            <a:r>
              <a:rPr lang="sr-Cyrl-CS" sz="3000" dirty="0" smtClean="0">
                <a:latin typeface="Times New Roman" pitchFamily="18" charset="0"/>
                <a:cs typeface="Times New Roman" pitchFamily="18" charset="0"/>
              </a:rPr>
              <a:t>подразумева се ‟скуп интегрисаних активности</a:t>
            </a:r>
            <a:r>
              <a:rPr lang="sr-Cyrl-CS" sz="30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dirty="0" smtClean="0">
                <a:latin typeface="Times New Roman" pitchFamily="18" charset="0"/>
                <a:cs typeface="Times New Roman" pitchFamily="18" charset="0"/>
              </a:rPr>
              <a:t>усмерених на остваривање једног или више циљева”</a:t>
            </a:r>
            <a:endParaRPr lang="sr-Cyrl-RS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8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Програми здравствене заштите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07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087"/>
    </mc:Choice>
    <mc:Fallback xmlns="">
      <p:transition spd="slow" advTm="42087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sr-Cyrl-CS" sz="2800" i="1" dirty="0" smtClean="0">
                <a:latin typeface="Times New Roman" pitchFamily="18" charset="0"/>
                <a:cs typeface="Times New Roman" pitchFamily="18" charset="0"/>
              </a:rPr>
              <a:t>Општи </a:t>
            </a:r>
            <a:r>
              <a:rPr lang="sr-Cyrl-C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утврђују циљев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C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за укупно побољшање здравственог стања становништва у широј или ужој заједници</a:t>
            </a:r>
          </a:p>
          <a:p>
            <a:pPr>
              <a:defRPr/>
            </a:pPr>
            <a:endParaRPr lang="sr-Cyrl-CS" sz="2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Cyrl-CS" sz="2800" i="1" dirty="0" smtClean="0">
                <a:latin typeface="Times New Roman" pitchFamily="18" charset="0"/>
                <a:cs typeface="Times New Roman" pitchFamily="18" charset="0"/>
              </a:rPr>
              <a:t>Специфични </a:t>
            </a:r>
            <a:r>
              <a:rPr lang="sr-Cyrl-C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када се утврђују циљеви за промену стања у једној групацији становништва (деца, старе особе, труднице), или у циљу контроле једног или више обољења (КВБ, малигне болести, туберкулоза и сл.) или здравственог проблема (смртност одојчади...)</a:t>
            </a:r>
            <a:endParaRPr lang="en-US" sz="2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Програми здравствене заштите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3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224"/>
    </mc:Choice>
    <mc:Fallback xmlns="">
      <p:transition spd="slow" advTm="34224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 израде програма здравствене заштите неопходно је извршити детаљну анализу стања у погледу кретања обољења (морталитет, морбидитет, радна онеспособљеност</a:t>
            </a:r>
            <a:r>
              <a:rPr lang="sr-Latn-R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сл.), релевантних података који се односе на територију (демографски, економски и социјални услови), капацитета здравствених установа и мотивисаности здравствене службе, као и мотивисаности и спремности грађана да у њему учествују</a:t>
            </a:r>
            <a:endParaRPr lang="en-US" sz="2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Програми здравствене заштите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27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339"/>
    </mc:Choice>
    <mc:Fallback xmlns="">
      <p:transition spd="slow" advTm="38339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 2" pitchFamily="18" charset="2"/>
              <a:buNone/>
              <a:defRPr/>
            </a:pPr>
            <a:endParaRPr lang="sr-Cyrl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Прва фаза: </a:t>
            </a:r>
            <a:r>
              <a:rPr lang="sr-Cyrl-CS" sz="2800" i="1" dirty="0" smtClean="0">
                <a:latin typeface="Times New Roman" pitchFamily="18" charset="0"/>
                <a:cs typeface="Times New Roman" pitchFamily="18" charset="0"/>
              </a:rPr>
              <a:t>Фаза припреме -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доношење одлуке о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припреми плана, израда стручних и аналитичко-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документационих материјала и доношење смерница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 политика</a:t>
            </a:r>
            <a:endParaRPr lang="hr-H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Друга фаза: </a:t>
            </a:r>
            <a:r>
              <a:rPr lang="sr-Cyrl-CS" sz="2800" i="1" dirty="0" smtClean="0">
                <a:latin typeface="Times New Roman" pitchFamily="18" charset="0"/>
                <a:cs typeface="Times New Roman" pitchFamily="18" charset="0"/>
              </a:rPr>
              <a:t>Фаза усаглашавања -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анализа потреба</a:t>
            </a:r>
          </a:p>
          <a:p>
            <a:pPr>
              <a:buFont typeface="Wingdings 2" pitchFamily="18" charset="2"/>
              <a:buNone/>
              <a:defRPr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 захтева за здравственом заштитом, преглед и</a:t>
            </a:r>
          </a:p>
          <a:p>
            <a:pPr>
              <a:buFont typeface="Wingdings 2" pitchFamily="18" charset="2"/>
              <a:buNone/>
              <a:defRPr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анализа расположивих ресурса, одређивање циљева</a:t>
            </a:r>
          </a:p>
          <a:p>
            <a:pPr>
              <a:buFont typeface="Wingdings 2" pitchFamily="18" charset="2"/>
              <a:buNone/>
              <a:defRPr/>
            </a:pP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приоритета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Етапе</a:t>
            </a:r>
            <a:r>
              <a:rPr lang="sr-Cyrl-RS" sz="36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у процесу планирања</a:t>
            </a:r>
            <a:endParaRPr lang="en-US" sz="36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15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141"/>
    </mc:Choice>
    <mc:Fallback xmlns="">
      <p:transition spd="slow" advTm="56141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 2" pitchFamily="18" charset="2"/>
              <a:buNone/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Трећа фаза: </a:t>
            </a:r>
            <a:r>
              <a:rPr lang="sr-Cyrl-CS" sz="2800" i="1" dirty="0" smtClean="0">
                <a:latin typeface="Times New Roman" pitchFamily="18" charset="0"/>
                <a:cs typeface="Times New Roman" pitchFamily="18" charset="0"/>
              </a:rPr>
              <a:t>Доношење плана -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израда нацрта</a:t>
            </a:r>
          </a:p>
          <a:p>
            <a:pPr>
              <a:buFont typeface="Wingdings 2" pitchFamily="18" charset="2"/>
              <a:buNone/>
              <a:defRPr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плана, предлога, доношење плана и давање</a:t>
            </a:r>
          </a:p>
          <a:p>
            <a:pPr>
              <a:buFont typeface="Wingdings 2" pitchFamily="18" charset="2"/>
              <a:buNone/>
              <a:defRPr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сагласности од органа управљања, влада и</a:t>
            </a:r>
          </a:p>
          <a:p>
            <a:pPr>
              <a:buFont typeface="Wingdings 2" pitchFamily="18" charset="2"/>
              <a:buNone/>
              <a:defRPr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парламената</a:t>
            </a:r>
          </a:p>
          <a:p>
            <a:pPr>
              <a:buFont typeface="Wingdings 2" pitchFamily="18" charset="2"/>
              <a:buNone/>
              <a:defRPr/>
            </a:pPr>
            <a:endParaRPr lang="sr-Cyrl-C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Четврта фаза: </a:t>
            </a:r>
            <a:r>
              <a:rPr lang="sr-Cyrl-CS" sz="2800" i="1" dirty="0" smtClean="0">
                <a:latin typeface="Times New Roman" pitchFamily="18" charset="0"/>
                <a:cs typeface="Times New Roman" pitchFamily="18" charset="0"/>
              </a:rPr>
              <a:t>Остваривање здравствене</a:t>
            </a:r>
          </a:p>
          <a:p>
            <a:pPr>
              <a:buFont typeface="Wingdings 2" pitchFamily="18" charset="2"/>
              <a:buNone/>
              <a:defRPr/>
            </a:pPr>
            <a:r>
              <a:rPr lang="sr-Cyrl-CS" sz="2800" i="1" dirty="0" smtClean="0">
                <a:latin typeface="Times New Roman" pitchFamily="18" charset="0"/>
                <a:cs typeface="Times New Roman" pitchFamily="18" charset="0"/>
              </a:rPr>
              <a:t>заштите -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спровођење плана и његово</a:t>
            </a:r>
          </a:p>
          <a:p>
            <a:pPr>
              <a:buFont typeface="Wingdings 2" pitchFamily="18" charset="2"/>
              <a:buNone/>
              <a:defRPr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интегрисање у целокупну здравствену структуру</a:t>
            </a:r>
          </a:p>
          <a:p>
            <a:pPr>
              <a:buNone/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Етапе у процесу планирања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0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42"/>
    </mc:Choice>
    <mc:Fallback xmlns="">
      <p:transition spd="slow" advTm="2424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492313"/>
            <a:ext cx="6477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000" b="1" u="sng" dirty="0" smtClean="0">
                <a:latin typeface="Times New Roman" pitchFamily="18" charset="0"/>
                <a:cs typeface="Times New Roman" pitchFamily="18" charset="0"/>
              </a:rPr>
              <a:t>Материјална природа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Лекови и биолошки препарати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(аспирин, пеницилин, вакцине, крвни продукти)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Апарати и опрема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(скенер, ЦТ, хируршке рукавице)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Интернистичке и хирушке процедуре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(психотерапија, ангиографија, холецистектомија)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Потпорни систем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(електронска здравствена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документација, банке крви)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Организациони и управљачки систем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(програми 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управљања тоталним квалитетом)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089087"/>
            <a:ext cx="2635313" cy="3092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5528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158"/>
    </mc:Choice>
    <mc:Fallback xmlns="">
      <p:transition spd="slow" advTm="22158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  <a:defRPr/>
            </a:pPr>
            <a:endParaRPr lang="sr-Cyrl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Пета фаза: </a:t>
            </a:r>
            <a:r>
              <a:rPr lang="sr-Cyrl-CS" sz="2800" i="1" dirty="0" smtClean="0">
                <a:latin typeface="Times New Roman" pitchFamily="18" charset="0"/>
                <a:cs typeface="Times New Roman" pitchFamily="18" charset="0"/>
              </a:rPr>
              <a:t>Евалуација – исходна евалуација</a:t>
            </a:r>
          </a:p>
          <a:p>
            <a:pPr>
              <a:buFont typeface="Wingdings 2" pitchFamily="18" charset="2"/>
              <a:buNone/>
              <a:defRPr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(процена степена до кога су постигнути</a:t>
            </a:r>
          </a:p>
          <a:p>
            <a:pPr>
              <a:buFont typeface="Wingdings 2" pitchFamily="18" charset="2"/>
              <a:buNone/>
              <a:defRPr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постављени циљеви ), </a:t>
            </a:r>
            <a:r>
              <a:rPr lang="sr-Cyrl-CS" sz="2800" i="1" dirty="0" smtClean="0">
                <a:latin typeface="Times New Roman" pitchFamily="18" charset="0"/>
                <a:cs typeface="Times New Roman" pitchFamily="18" charset="0"/>
              </a:rPr>
              <a:t>процесна евалуација</a:t>
            </a:r>
          </a:p>
          <a:p>
            <a:pPr>
              <a:buFont typeface="Wingdings 2" pitchFamily="18" charset="2"/>
              <a:buNone/>
              <a:defRPr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(формулисање оцене о томе како су циљеви</a:t>
            </a:r>
          </a:p>
          <a:p>
            <a:pPr>
              <a:buFont typeface="Wingdings 2" pitchFamily="18" charset="2"/>
              <a:buNone/>
              <a:defRPr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постигнути) и </a:t>
            </a:r>
            <a:r>
              <a:rPr lang="sr-Cyrl-CS" sz="2800" i="1" dirty="0" smtClean="0">
                <a:latin typeface="Times New Roman" pitchFamily="18" charset="0"/>
                <a:cs typeface="Times New Roman" pitchFamily="18" charset="0"/>
              </a:rPr>
              <a:t>економска евалуација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(процена</a:t>
            </a:r>
          </a:p>
          <a:p>
            <a:pPr>
              <a:buFont typeface="Wingdings 2" pitchFamily="18" charset="2"/>
              <a:buNone/>
              <a:defRPr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односа између постигнутих ефеката и утрошених</a:t>
            </a:r>
          </a:p>
          <a:p>
            <a:pPr>
              <a:buFont typeface="Wingdings 2" pitchFamily="18" charset="2"/>
              <a:buNone/>
              <a:defRPr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средстава)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Етапе у процесу планирања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77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271"/>
    </mc:Choice>
    <mc:Fallback xmlns="">
      <p:transition spd="slow" advTm="52271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Методе базиране на морбидитету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узимају у обзир број оболелих на одређеној територији у одређеном временском периоду и на основу тога планирају потребне кадрове и постеље</a:t>
            </a:r>
          </a:p>
          <a:p>
            <a:pPr>
              <a:buNone/>
            </a:pP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Методе базиране на морталитету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поузданије су што се тиче броја, међутим неподесне су због тога што је задатак здравствене службе да својим ангажманом смањује број умрлих, што она и чини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Методе планирања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51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981"/>
    </mc:Choice>
    <mc:Fallback xmlns="">
      <p:transition spd="slow" advTm="62981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Методе базиране на коришћењу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узимају у обзир број људи који су у протеклом периоду користили здравствену службу и из којих разлога, и на основу тога планира будуће обезбеђење службом</a:t>
            </a:r>
          </a:p>
          <a:p>
            <a:endParaRPr lang="sr-Cyrl-RS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Методе базиране на дистрибуцији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користе се махом за планирање болничке службе, када се узима у обзир гравитирајућа популација на једну болницу, прогноза популације у једном временском периоду и на основу тога се планира број постеља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Методе планирања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95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515"/>
    </mc:Choice>
    <mc:Fallback xmlns="">
      <p:transition spd="slow" advTm="45515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Методе базиране на извршењу система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конципиране су тако да процењују да ли је здравствена установа извршила поверене јој задатке и да ли је утицала на здравствену слику територије или групације становништва за коју је основана</a:t>
            </a:r>
          </a:p>
          <a:p>
            <a:r>
              <a:rPr lang="sr-Cyrl-RS" sz="2800" i="1" dirty="0" smtClean="0">
                <a:latin typeface="Times New Roman" pitchFamily="18" charset="0"/>
                <a:cs typeface="Times New Roman" pitchFamily="18" charset="0"/>
              </a:rPr>
              <a:t>Методе базиране на структури система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су најсложеније и базирају се на међусобним односима појединих делова у здравственом систему и на математичком моделирању тих односа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Методе планирања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72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469"/>
    </mc:Choice>
    <mc:Fallback xmlns="">
      <p:transition spd="slow" advTm="54469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6710" y="9906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4000" smtClean="0">
                <a:latin typeface="Times New Roman" pitchFamily="18" charset="0"/>
                <a:cs typeface="Times New Roman" pitchFamily="18" charset="0"/>
              </a:rPr>
              <a:t>Хвала на пажњи!</a:t>
            </a:r>
            <a:endParaRPr lang="en-US" sz="4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24600" y="6302062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mtClean="0"/>
              <a:t> </a:t>
            </a:r>
            <a:endParaRPr lang="en-US" sz="2000"/>
          </a:p>
        </p:txBody>
      </p:sp>
      <p:sp>
        <p:nvSpPr>
          <p:cNvPr id="9" name="Rounded Rectangle 8"/>
          <p:cNvSpPr/>
          <p:nvPr/>
        </p:nvSpPr>
        <p:spPr>
          <a:xfrm>
            <a:off x="1447800" y="963543"/>
            <a:ext cx="4800600" cy="76200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16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26"/>
    </mc:Choice>
    <mc:Fallback xmlns="">
      <p:transition spd="slow" advTm="292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658540"/>
            <a:ext cx="6248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sr-Cyrl-RS" sz="2000" b="1" u="sng" dirty="0" smtClean="0">
                <a:latin typeface="Times New Roman" pitchFamily="18" charset="0"/>
                <a:cs typeface="Times New Roman" pitchFamily="18" charset="0"/>
              </a:rPr>
              <a:t>Сврха или намена</a:t>
            </a:r>
          </a:p>
          <a:p>
            <a:endParaRPr lang="sr-Cyrl-RS" dirty="0"/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Методе превенције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(имунизација, флуоризација воде)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Методе скрининга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(Папаниколау тест, мамографија)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Дијагностичке методе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(серолошки тестови, електрокардиограм)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Методе лечења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(антивирална терапија,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   коронарни бајпас)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Методе рехабилитације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(програм вежби за болесника после церебралног инсулта, 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    помоћ при инконтиненцији)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05757"/>
            <a:ext cx="2991445" cy="339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619250"/>
            <a:ext cx="2819400" cy="2114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3928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13"/>
    </mc:Choice>
    <mc:Fallback xmlns="">
      <p:transition spd="slow" advTm="1651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739701"/>
            <a:ext cx="694476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sr-Cyrl-RS" sz="2000" b="1" u="sng" dirty="0" smtClean="0">
                <a:latin typeface="Times New Roman" pitchFamily="18" charset="0"/>
                <a:cs typeface="Times New Roman" pitchFamily="18" charset="0"/>
              </a:rPr>
              <a:t>Стадијуми примене или старост</a:t>
            </a: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Технологије будућности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Експерименталне технологије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(у фази 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   лабораторијског тестирања)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Технологије у фази испитивања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(у току је клиничка  евалуација на људима)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Успостављене технологије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(широко прихваћене </a:t>
            </a:r>
          </a:p>
          <a:p>
            <a:pPr>
              <a:buClr>
                <a:schemeClr val="accent3">
                  <a:lumMod val="40000"/>
                  <a:lumOff val="60000"/>
                </a:schemeClr>
              </a:buClr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  стандардне процедуре)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Напуштене технологије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(доказано штетне или неефикасне, потиснуте новим  технологијама)</a:t>
            </a:r>
          </a:p>
          <a:p>
            <a:pPr marL="342900" indent="-342900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385" y="1824702"/>
            <a:ext cx="3846215" cy="26850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6439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869"/>
    </mc:Choice>
    <mc:Fallback xmlns="">
      <p:transition spd="slow" advTm="3386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3709"/>
              </p:ext>
            </p:extLst>
          </p:nvPr>
        </p:nvGraphicFramePr>
        <p:xfrm>
          <a:off x="304800" y="1493520"/>
          <a:ext cx="8534400" cy="53797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743200"/>
                <a:gridCol w="2895600"/>
                <a:gridCol w="2895600"/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sr-Cyrl-R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Материјална природа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smtClean="0">
                          <a:latin typeface="Times New Roman" pitchFamily="18" charset="0"/>
                          <a:cs typeface="Times New Roman" pitchFamily="18" charset="0"/>
                        </a:rPr>
                        <a:t>Сврха или намена</a:t>
                      </a:r>
                    </a:p>
                    <a:p>
                      <a:pPr algn="ctr"/>
                      <a:endParaRPr lang="en-US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700" smtClean="0">
                          <a:latin typeface="Times New Roman" pitchFamily="18" charset="0"/>
                          <a:cs typeface="Times New Roman" pitchFamily="18" charset="0"/>
                        </a:rPr>
                        <a:t>Стадијуми примене</a:t>
                      </a:r>
                      <a:r>
                        <a:rPr lang="en-US" sz="170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CS" sz="1700" smtClean="0">
                          <a:latin typeface="Times New Roman" pitchFamily="18" charset="0"/>
                          <a:cs typeface="Times New Roman" pitchFamily="18" charset="0"/>
                        </a:rPr>
                        <a:t>или</a:t>
                      </a:r>
                      <a:r>
                        <a:rPr lang="sr-Cyrl-CS" sz="1700" baseline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CS" sz="1600" baseline="0" smtClean="0">
                          <a:latin typeface="Times New Roman" pitchFamily="18" charset="0"/>
                          <a:cs typeface="Times New Roman" pitchFamily="18" charset="0"/>
                        </a:rPr>
                        <a:t>старост</a:t>
                      </a:r>
                      <a:endParaRPr lang="sr-Cyrl-RS" sz="16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</a:tr>
              <a:tr h="716093">
                <a:tc>
                  <a:txBody>
                    <a:bodyPr/>
                    <a:lstStyle/>
                    <a:p>
                      <a:pPr algn="ctr"/>
                      <a:r>
                        <a:rPr kumimoji="0" lang="sr-Cyrl-RS" sz="1400" u="none" strike="noStrike" kern="1200" baseline="0" smtClean="0">
                          <a:latin typeface="Times New Roman" pitchFamily="18" charset="0"/>
                          <a:cs typeface="Times New Roman" pitchFamily="18" charset="0"/>
                        </a:rPr>
                        <a:t>Лекови и биолошки</a:t>
                      </a:r>
                      <a:r>
                        <a:rPr kumimoji="0" lang="en-US" sz="1400" u="none" strike="noStrike" kern="1200" baseline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400" u="none" strike="noStrike" kern="1200" baseline="0" smtClean="0">
                          <a:latin typeface="Times New Roman" pitchFamily="18" charset="0"/>
                          <a:cs typeface="Times New Roman" pitchFamily="18" charset="0"/>
                        </a:rPr>
                        <a:t>препарати</a:t>
                      </a:r>
                    </a:p>
                    <a:p>
                      <a:pPr algn="ctr"/>
                      <a:r>
                        <a:rPr kumimoji="0" lang="sr-Cyrl-RS" sz="1400" u="none" strike="noStrike" kern="1200" baseline="0" smtClean="0">
                          <a:latin typeface="Times New Roman" pitchFamily="18" charset="0"/>
                          <a:cs typeface="Times New Roman" pitchFamily="18" charset="0"/>
                        </a:rPr>
                        <a:t>(нпр.</a:t>
                      </a:r>
                      <a:r>
                        <a:rPr kumimoji="0" lang="en-US" sz="1400" u="none" strike="noStrike" kern="1200" baseline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400" u="none" strike="noStrike" kern="1200" baseline="0" smtClean="0">
                          <a:latin typeface="Times New Roman" pitchFamily="18" charset="0"/>
                          <a:cs typeface="Times New Roman" pitchFamily="18" charset="0"/>
                        </a:rPr>
                        <a:t>аспирин , пеницилин </a:t>
                      </a:r>
                    </a:p>
                    <a:p>
                      <a:pPr algn="ctr"/>
                      <a:r>
                        <a:rPr kumimoji="0" lang="sr-Cyrl-RS" sz="1400" u="none" strike="noStrike" kern="1200" baseline="0" smtClean="0">
                          <a:latin typeface="Times New Roman" pitchFamily="18" charset="0"/>
                          <a:cs typeface="Times New Roman" pitchFamily="18" charset="0"/>
                        </a:rPr>
                        <a:t>вакцине, крвни щю.цукти)</a:t>
                      </a:r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400" smtClean="0">
                          <a:latin typeface="Times New Roman" pitchFamily="18" charset="0"/>
                          <a:cs typeface="Times New Roman" pitchFamily="18" charset="0"/>
                        </a:rPr>
                        <a:t>Методе превенције (имунизација, флуоризација воде)</a:t>
                      </a:r>
                    </a:p>
                    <a:p>
                      <a:pPr algn="ctr"/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 smtClean="0">
                          <a:latin typeface="Times New Roman" pitchFamily="18" charset="0"/>
                          <a:cs typeface="Times New Roman" pitchFamily="18" charset="0"/>
                        </a:rPr>
                        <a:t>Технологије будућности</a:t>
                      </a:r>
                    </a:p>
                    <a:p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 smtClean="0">
                          <a:latin typeface="Times New Roman" pitchFamily="18" charset="0"/>
                          <a:cs typeface="Times New Roman" pitchFamily="18" charset="0"/>
                        </a:rPr>
                        <a:t>Апарати и опрема (скенер, ЦТ, хиришке рукавице</a:t>
                      </a:r>
                    </a:p>
                    <a:p>
                      <a:pPr algn="ctr"/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400" smtClean="0">
                          <a:latin typeface="Times New Roman" pitchFamily="18" charset="0"/>
                          <a:cs typeface="Times New Roman" pitchFamily="18" charset="0"/>
                        </a:rPr>
                        <a:t>Методе скрининга (Папаниколау тест, мамографија)</a:t>
                      </a:r>
                    </a:p>
                    <a:p>
                      <a:pPr algn="ctr"/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 smtClean="0">
                          <a:latin typeface="Times New Roman" pitchFamily="18" charset="0"/>
                          <a:cs typeface="Times New Roman" pitchFamily="18" charset="0"/>
                        </a:rPr>
                        <a:t>Експерименталне технологије (у фази лабораторијског тестирања)</a:t>
                      </a:r>
                    </a:p>
                    <a:p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sr-Cyrl-RS" sz="1400" smtClean="0">
                          <a:latin typeface="Times New Roman" pitchFamily="18" charset="0"/>
                          <a:cs typeface="Times New Roman" pitchFamily="18" charset="0"/>
                        </a:rPr>
                        <a:t>Интернистичке и хирушке процедуре (психотерапија, коронарна ангиографија)</a:t>
                      </a:r>
                    </a:p>
                    <a:p>
                      <a:pPr algn="ctr"/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 smtClean="0">
                          <a:latin typeface="Times New Roman" pitchFamily="18" charset="0"/>
                          <a:cs typeface="Times New Roman" pitchFamily="18" charset="0"/>
                        </a:rPr>
                        <a:t>Дијагностичке методе (серолошки тестови, електрокардиограм)</a:t>
                      </a:r>
                    </a:p>
                    <a:p>
                      <a:pPr algn="ctr"/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 smtClean="0">
                          <a:latin typeface="Times New Roman" pitchFamily="18" charset="0"/>
                          <a:cs typeface="Times New Roman" pitchFamily="18" charset="0"/>
                        </a:rPr>
                        <a:t>Технологије у фази испитивања (у току је клиничка евалуација на људима)</a:t>
                      </a:r>
                    </a:p>
                    <a:p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31520">
                <a:tc>
                  <a:txBody>
                    <a:bodyPr/>
                    <a:lstStyle/>
                    <a:p>
                      <a:pPr algn="ctr"/>
                      <a:r>
                        <a:rPr lang="sr-Cyrl-RS" sz="1400" smtClean="0">
                          <a:latin typeface="Times New Roman" pitchFamily="18" charset="0"/>
                          <a:cs typeface="Times New Roman" pitchFamily="18" charset="0"/>
                        </a:rPr>
                        <a:t>Потпорни систем (електронска здравствена документација, банке крви)</a:t>
                      </a:r>
                    </a:p>
                    <a:p>
                      <a:pPr algn="ctr"/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400" smtClean="0">
                          <a:latin typeface="Times New Roman" pitchFamily="18" charset="0"/>
                          <a:cs typeface="Times New Roman" pitchFamily="18" charset="0"/>
                        </a:rPr>
                        <a:t>Методе лечења (антивирална терапија, коронарни бајпас)</a:t>
                      </a:r>
                    </a:p>
                    <a:p>
                      <a:pPr algn="ctr"/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 smtClean="0">
                          <a:latin typeface="Times New Roman" pitchFamily="18" charset="0"/>
                          <a:cs typeface="Times New Roman" pitchFamily="18" charset="0"/>
                        </a:rPr>
                        <a:t>Успостављене технологије (широко прихваћене стандардне процедуре)</a:t>
                      </a:r>
                    </a:p>
                    <a:p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133815">
                <a:tc>
                  <a:txBody>
                    <a:bodyPr/>
                    <a:lstStyle/>
                    <a:p>
                      <a:pPr algn="ctr"/>
                      <a:r>
                        <a:rPr lang="sr-Cyrl-R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Организациони и управљачки систем (програми управљања тоталним квалитетом)</a:t>
                      </a:r>
                      <a:endParaRPr lang="sr-Cyrl-RS" sz="14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400" smtClean="0">
                          <a:latin typeface="Times New Roman" pitchFamily="18" charset="0"/>
                          <a:cs typeface="Times New Roman" pitchFamily="18" charset="0"/>
                        </a:rPr>
                        <a:t>Методе рехабилитације (програм вежби за болесника после церебралног инсулта, помоћ при инконтиненцији)</a:t>
                      </a:r>
                    </a:p>
                    <a:p>
                      <a:pPr algn="ctr"/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400" smtClean="0">
                          <a:latin typeface="Times New Roman" pitchFamily="18" charset="0"/>
                          <a:cs typeface="Times New Roman" pitchFamily="18" charset="0"/>
                        </a:rPr>
                        <a:t>Напуштене технологије (доказано штетне или неефикасне, потиснуте новим  технологијама)</a:t>
                      </a:r>
                    </a:p>
                    <a:p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00200" y="838200"/>
            <a:ext cx="64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Три основе за груписање здравствених технологија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41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754"/>
    </mc:Choice>
    <mc:Fallback xmlns="">
      <p:transition spd="slow" advTm="46754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7735" y="1676399"/>
            <a:ext cx="7848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Clr>
                <a:schemeClr val="accent3">
                  <a:lumMod val="40000"/>
                  <a:lumOff val="60000"/>
                </a:schemeClr>
              </a:buClr>
              <a:buFont typeface="Wingdings" pitchFamily="2" charset="2"/>
              <a:buChar char="ü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Здравствене технологије називамо 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хибридним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онда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када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настају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комбин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цијом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карактеристика неких основних група, на пример лекова и уређаја. Пример 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хибридне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технологије јесте фотодинамска терапија, која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комбинује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светлосно зрачење и локалну апликацију лека.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74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153"/>
    </mc:Choice>
    <mc:Fallback xmlns="">
      <p:transition spd="slow" advTm="22153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Dragana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Dragana</Template>
  <TotalTime>1070</TotalTime>
  <Words>2908</Words>
  <Application>Microsoft Office PowerPoint</Application>
  <PresentationFormat>On-screen Show (4:3)</PresentationFormat>
  <Paragraphs>333</Paragraphs>
  <Slides>54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54</vt:i4>
      </vt:variant>
    </vt:vector>
  </HeadingPairs>
  <TitlesOfParts>
    <vt:vector size="57" baseType="lpstr">
      <vt:lpstr>Dragana</vt:lpstr>
      <vt:lpstr>Default Design</vt:lpstr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Планирање здравствене заштите</vt:lpstr>
      <vt:lpstr>Планирање здравствене заштите</vt:lpstr>
      <vt:lpstr>Планирање здравствене заштите</vt:lpstr>
      <vt:lpstr>Планирање здравствене заштите</vt:lpstr>
      <vt:lpstr>Нивои или типови планирања</vt:lpstr>
      <vt:lpstr>Нивои или типови планирања</vt:lpstr>
      <vt:lpstr>Нивои или типови планирања</vt:lpstr>
      <vt:lpstr>Нивои или типови планирања</vt:lpstr>
      <vt:lpstr>Нивои или типови планирања</vt:lpstr>
      <vt:lpstr>Временски хоризонти за планирање</vt:lpstr>
      <vt:lpstr>Врсте планирања</vt:lpstr>
      <vt:lpstr>Врсте планирања</vt:lpstr>
      <vt:lpstr>Програми здравствене заштите</vt:lpstr>
      <vt:lpstr>Програми здравствене заштите</vt:lpstr>
      <vt:lpstr>Програми здравствене заштите</vt:lpstr>
      <vt:lpstr>Етапе у процесу планирања</vt:lpstr>
      <vt:lpstr>Етапе у процесу планирања</vt:lpstr>
      <vt:lpstr>Етапе у процесу планирања</vt:lpstr>
      <vt:lpstr>Методе планирања</vt:lpstr>
      <vt:lpstr>Методе планирања</vt:lpstr>
      <vt:lpstr>Методе планирања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Dragana</dc:creator>
  <cp:lastModifiedBy>Ceca</cp:lastModifiedBy>
  <cp:revision>98</cp:revision>
  <dcterms:created xsi:type="dcterms:W3CDTF">2015-06-09T09:56:42Z</dcterms:created>
  <dcterms:modified xsi:type="dcterms:W3CDTF">2020-09-19T13:42:51Z</dcterms:modified>
</cp:coreProperties>
</file>